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Lst>
  <p:notesMasterIdLst>
    <p:notesMasterId r:id="rId5"/>
  </p:notesMasterIdLst>
  <p:sldIdLst>
    <p:sldId id="256" r:id="rId4"/>
  </p:sldIdLst>
  <p:sldSz cx="43891200" cy="32918400"/>
  <p:notesSz cx="6858000" cy="9144000"/>
  <p:defaultTextStyle>
    <a:defPPr>
      <a:defRPr lang="en-US"/>
    </a:defPPr>
    <a:lvl1pPr algn="l" rtl="0" fontAlgn="base">
      <a:spcBef>
        <a:spcPct val="0"/>
      </a:spcBef>
      <a:spcAft>
        <a:spcPct val="0"/>
      </a:spcAft>
      <a:defRPr sz="2900" kern="1200">
        <a:solidFill>
          <a:schemeClr val="tx1"/>
        </a:solidFill>
        <a:latin typeface="Arial Narrow" pitchFamily="34" charset="0"/>
        <a:ea typeface="+mn-ea"/>
        <a:cs typeface="+mn-cs"/>
      </a:defRPr>
    </a:lvl1pPr>
    <a:lvl2pPr marL="457200" algn="l" rtl="0" fontAlgn="base">
      <a:spcBef>
        <a:spcPct val="0"/>
      </a:spcBef>
      <a:spcAft>
        <a:spcPct val="0"/>
      </a:spcAft>
      <a:defRPr sz="2900" kern="1200">
        <a:solidFill>
          <a:schemeClr val="tx1"/>
        </a:solidFill>
        <a:latin typeface="Arial Narrow" pitchFamily="34" charset="0"/>
        <a:ea typeface="+mn-ea"/>
        <a:cs typeface="+mn-cs"/>
      </a:defRPr>
    </a:lvl2pPr>
    <a:lvl3pPr marL="914400" algn="l" rtl="0" fontAlgn="base">
      <a:spcBef>
        <a:spcPct val="0"/>
      </a:spcBef>
      <a:spcAft>
        <a:spcPct val="0"/>
      </a:spcAft>
      <a:defRPr sz="2900" kern="1200">
        <a:solidFill>
          <a:schemeClr val="tx1"/>
        </a:solidFill>
        <a:latin typeface="Arial Narrow" pitchFamily="34" charset="0"/>
        <a:ea typeface="+mn-ea"/>
        <a:cs typeface="+mn-cs"/>
      </a:defRPr>
    </a:lvl3pPr>
    <a:lvl4pPr marL="1371600" algn="l" rtl="0" fontAlgn="base">
      <a:spcBef>
        <a:spcPct val="0"/>
      </a:spcBef>
      <a:spcAft>
        <a:spcPct val="0"/>
      </a:spcAft>
      <a:defRPr sz="2900" kern="1200">
        <a:solidFill>
          <a:schemeClr val="tx1"/>
        </a:solidFill>
        <a:latin typeface="Arial Narrow" pitchFamily="34" charset="0"/>
        <a:ea typeface="+mn-ea"/>
        <a:cs typeface="+mn-cs"/>
      </a:defRPr>
    </a:lvl4pPr>
    <a:lvl5pPr marL="1828800" algn="l" rtl="0" fontAlgn="base">
      <a:spcBef>
        <a:spcPct val="0"/>
      </a:spcBef>
      <a:spcAft>
        <a:spcPct val="0"/>
      </a:spcAft>
      <a:defRPr sz="2900" kern="1200">
        <a:solidFill>
          <a:schemeClr val="tx1"/>
        </a:solidFill>
        <a:latin typeface="Arial Narrow" pitchFamily="34" charset="0"/>
        <a:ea typeface="+mn-ea"/>
        <a:cs typeface="+mn-cs"/>
      </a:defRPr>
    </a:lvl5pPr>
    <a:lvl6pPr marL="2286000" algn="l" defTabSz="914400" rtl="0" eaLnBrk="1" latinLnBrk="0" hangingPunct="1">
      <a:defRPr sz="2900" kern="1200">
        <a:solidFill>
          <a:schemeClr val="tx1"/>
        </a:solidFill>
        <a:latin typeface="Arial Narrow" pitchFamily="34" charset="0"/>
        <a:ea typeface="+mn-ea"/>
        <a:cs typeface="+mn-cs"/>
      </a:defRPr>
    </a:lvl6pPr>
    <a:lvl7pPr marL="2743200" algn="l" defTabSz="914400" rtl="0" eaLnBrk="1" latinLnBrk="0" hangingPunct="1">
      <a:defRPr sz="2900" kern="1200">
        <a:solidFill>
          <a:schemeClr val="tx1"/>
        </a:solidFill>
        <a:latin typeface="Arial Narrow" pitchFamily="34" charset="0"/>
        <a:ea typeface="+mn-ea"/>
        <a:cs typeface="+mn-cs"/>
      </a:defRPr>
    </a:lvl7pPr>
    <a:lvl8pPr marL="3200400" algn="l" defTabSz="914400" rtl="0" eaLnBrk="1" latinLnBrk="0" hangingPunct="1">
      <a:defRPr sz="2900" kern="1200">
        <a:solidFill>
          <a:schemeClr val="tx1"/>
        </a:solidFill>
        <a:latin typeface="Arial Narrow" pitchFamily="34" charset="0"/>
        <a:ea typeface="+mn-ea"/>
        <a:cs typeface="+mn-cs"/>
      </a:defRPr>
    </a:lvl8pPr>
    <a:lvl9pPr marL="3657600" algn="l" defTabSz="914400" rtl="0" eaLnBrk="1" latinLnBrk="0" hangingPunct="1">
      <a:defRPr sz="2900"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399FF"/>
    <a:srgbClr val="0066FF"/>
    <a:srgbClr val="CC0000"/>
    <a:srgbClr val="993300"/>
    <a:srgbClr val="009900"/>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591" autoAdjust="0"/>
    <p:restoredTop sz="99634" autoAdjust="0"/>
  </p:normalViewPr>
  <p:slideViewPr>
    <p:cSldViewPr snapToGrid="0" snapToObjects="1">
      <p:cViewPr>
        <p:scale>
          <a:sx n="33" d="100"/>
          <a:sy n="33" d="100"/>
        </p:scale>
        <p:origin x="1758" y="-72"/>
      </p:cViewPr>
      <p:guideLst>
        <p:guide orient="horz" pos="3552"/>
        <p:guide orient="horz" pos="20285"/>
        <p:guide pos="437"/>
        <p:guide pos="6725"/>
        <p:guide pos="7238"/>
        <p:guide pos="13526"/>
        <p:guide pos="14030"/>
        <p:guide pos="20318"/>
        <p:guide pos="20837"/>
        <p:guide pos="2712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1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150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0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0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150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56D67859-5C17-4539-B5D6-5487FE2E4CB4}" type="slidenum">
              <a:rPr lang="en-US"/>
              <a:pPr>
                <a:defRPr/>
              </a:pPr>
              <a:t>‹#›</a:t>
            </a:fld>
            <a:endParaRPr lang="en-US" dirty="0"/>
          </a:p>
        </p:txBody>
      </p:sp>
    </p:spTree>
    <p:extLst>
      <p:ext uri="{BB962C8B-B14F-4D97-AF65-F5344CB8AC3E}">
        <p14:creationId xmlns:p14="http://schemas.microsoft.com/office/powerpoint/2010/main" val="11873795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44355851-679A-4DDE-948D-6C14AC4E7FAA}" type="slidenum">
              <a:rPr lang="en-US" smtClean="0"/>
              <a:pPr/>
              <a:t>1</a:t>
            </a:fld>
            <a:endParaRPr lang="en-US" dirty="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7375" y="1273175"/>
            <a:ext cx="10547350" cy="309292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3738" y="1273175"/>
            <a:ext cx="31491237" cy="309292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3738" y="5638800"/>
            <a:ext cx="4910137"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56275" y="5638800"/>
            <a:ext cx="4911725"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7375" y="1273175"/>
            <a:ext cx="10547350" cy="309292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3738" y="1273175"/>
            <a:ext cx="31491237" cy="309292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3738" y="5638800"/>
            <a:ext cx="21018500"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864638" y="5638800"/>
            <a:ext cx="21020087"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7375" y="1273175"/>
            <a:ext cx="10547350" cy="309292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3738" y="1273175"/>
            <a:ext cx="31491237" cy="309292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3738" y="5638800"/>
            <a:ext cx="4910137"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56275" y="5638800"/>
            <a:ext cx="4911725"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6052" name="Rectangle 36"/>
          <p:cNvSpPr>
            <a:spLocks noChangeArrowheads="1"/>
          </p:cNvSpPr>
          <p:nvPr userDrawn="1"/>
        </p:nvSpPr>
        <p:spPr bwMode="auto">
          <a:xfrm>
            <a:off x="0" y="0"/>
            <a:ext cx="43891200" cy="4800600"/>
          </a:xfrm>
          <a:prstGeom prst="rect">
            <a:avLst/>
          </a:prstGeom>
          <a:solidFill>
            <a:schemeClr val="accent2"/>
          </a:solidFill>
          <a:ln w="9525">
            <a:solidFill>
              <a:schemeClr val="tx1"/>
            </a:solidFill>
            <a:miter lim="800000"/>
            <a:headEnd/>
            <a:tailEnd/>
          </a:ln>
          <a:effectLst/>
        </p:spPr>
        <p:txBody>
          <a:bodyPr wrap="none" anchor="ctr"/>
          <a:lstStyle/>
          <a:p>
            <a:pPr>
              <a:defRPr/>
            </a:pPr>
            <a:endParaRPr lang="en-US" dirty="0"/>
          </a:p>
        </p:txBody>
      </p:sp>
      <p:sp>
        <p:nvSpPr>
          <p:cNvPr id="86049" name="Rectangle 33"/>
          <p:cNvSpPr>
            <a:spLocks noChangeArrowheads="1"/>
          </p:cNvSpPr>
          <p:nvPr userDrawn="1"/>
        </p:nvSpPr>
        <p:spPr bwMode="auto">
          <a:xfrm>
            <a:off x="693738" y="5638800"/>
            <a:ext cx="9974262" cy="26563638"/>
          </a:xfrm>
          <a:prstGeom prst="rect">
            <a:avLst/>
          </a:prstGeom>
          <a:solidFill>
            <a:srgbClr val="FFFFFF"/>
          </a:solidFill>
          <a:ln w="9525">
            <a:solidFill>
              <a:schemeClr val="tx1"/>
            </a:solidFill>
            <a:miter lim="800000"/>
            <a:headEnd/>
            <a:tailEnd/>
          </a:ln>
          <a:effectLst/>
        </p:spPr>
        <p:txBody>
          <a:bodyPr wrap="none" anchor="ctr"/>
          <a:lstStyle/>
          <a:p>
            <a:pPr>
              <a:defRPr/>
            </a:pPr>
            <a:endParaRPr lang="en-US" dirty="0"/>
          </a:p>
        </p:txBody>
      </p:sp>
      <p:sp>
        <p:nvSpPr>
          <p:cNvPr id="86025" name="Rectangle 9"/>
          <p:cNvSpPr>
            <a:spLocks noChangeArrowheads="1"/>
          </p:cNvSpPr>
          <p:nvPr userDrawn="1"/>
        </p:nvSpPr>
        <p:spPr bwMode="auto">
          <a:xfrm>
            <a:off x="0" y="4800600"/>
            <a:ext cx="43891200" cy="130175"/>
          </a:xfrm>
          <a:prstGeom prst="rect">
            <a:avLst/>
          </a:prstGeom>
          <a:solidFill>
            <a:srgbClr val="660000"/>
          </a:solidFill>
          <a:ln w="152400">
            <a:solidFill>
              <a:srgbClr val="FF9900"/>
            </a:solidFill>
            <a:miter lim="800000"/>
            <a:headEnd/>
            <a:tailEnd/>
          </a:ln>
          <a:effectLst/>
        </p:spPr>
        <p:txBody>
          <a:bodyPr wrap="none" anchor="ctr"/>
          <a:lstStyle/>
          <a:p>
            <a:pPr>
              <a:defRPr/>
            </a:pPr>
            <a:endParaRPr lang="en-US" dirty="0"/>
          </a:p>
        </p:txBody>
      </p:sp>
      <p:sp>
        <p:nvSpPr>
          <p:cNvPr id="86030" name="Text Box 14"/>
          <p:cNvSpPr txBox="1">
            <a:spLocks noChangeArrowheads="1"/>
          </p:cNvSpPr>
          <p:nvPr userDrawn="1"/>
        </p:nvSpPr>
        <p:spPr bwMode="auto">
          <a:xfrm>
            <a:off x="609600" y="32445325"/>
            <a:ext cx="2514600" cy="315913"/>
          </a:xfrm>
          <a:prstGeom prst="rect">
            <a:avLst/>
          </a:prstGeom>
          <a:noFill/>
          <a:ln w="9525">
            <a:noFill/>
            <a:miter lim="800000"/>
            <a:headEnd/>
            <a:tailEnd/>
          </a:ln>
          <a:effectLst/>
        </p:spPr>
        <p:txBody>
          <a:bodyPr lIns="91267" tIns="45624" rIns="91267" bIns="45624">
            <a:spAutoFit/>
          </a:bodyPr>
          <a:lstStyle/>
          <a:p>
            <a:pPr eaLnBrk="0" hangingPunct="0">
              <a:lnSpc>
                <a:spcPct val="65000"/>
              </a:lnSpc>
              <a:spcBef>
                <a:spcPct val="50000"/>
              </a:spcBef>
              <a:defRPr/>
            </a:pPr>
            <a:r>
              <a:rPr lang="en-US" sz="500" b="1" dirty="0">
                <a:solidFill>
                  <a:schemeClr val="bg2"/>
                </a:solidFill>
                <a:latin typeface="Arial" charset="0"/>
              </a:rPr>
              <a:t>TEMPLATE DESIGN © 2008</a:t>
            </a:r>
          </a:p>
          <a:p>
            <a:pPr eaLnBrk="0" hangingPunct="0">
              <a:lnSpc>
                <a:spcPct val="65000"/>
              </a:lnSpc>
              <a:spcBef>
                <a:spcPct val="50000"/>
              </a:spcBef>
              <a:defRPr/>
            </a:pPr>
            <a:r>
              <a:rPr lang="en-US" sz="1000" b="1" dirty="0">
                <a:solidFill>
                  <a:schemeClr val="bg2"/>
                </a:solidFill>
                <a:latin typeface="Arial" charset="0"/>
              </a:rPr>
              <a:t>www.PosterPresentations.com</a:t>
            </a:r>
          </a:p>
        </p:txBody>
      </p:sp>
      <p:sp>
        <p:nvSpPr>
          <p:cNvPr id="2054" name="Rectangle 15"/>
          <p:cNvSpPr>
            <a:spLocks noGrp="1" noChangeArrowheads="1"/>
          </p:cNvSpPr>
          <p:nvPr>
            <p:ph type="title"/>
          </p:nvPr>
        </p:nvSpPr>
        <p:spPr bwMode="auto">
          <a:xfrm>
            <a:off x="960438" y="1273175"/>
            <a:ext cx="41924287" cy="2201863"/>
          </a:xfrm>
          <a:prstGeom prst="rect">
            <a:avLst/>
          </a:prstGeom>
          <a:noFill/>
          <a:ln w="9525">
            <a:noFill/>
            <a:miter lim="800000"/>
            <a:headEnd/>
            <a:tailEnd/>
          </a:ln>
        </p:spPr>
        <p:txBody>
          <a:bodyPr vert="horz" wrap="square" lIns="91267" tIns="45624" rIns="91267" bIns="45624" numCol="1" anchor="ctr" anchorCtr="0" compatLnSpc="1">
            <a:prstTxWarp prst="textNoShape">
              <a:avLst/>
            </a:prstTxWarp>
          </a:bodyPr>
          <a:lstStyle/>
          <a:p>
            <a:pPr lvl="0"/>
            <a:r>
              <a:rPr lang="en-US" smtClean="0"/>
              <a:t>Click to edit Master title style</a:t>
            </a:r>
          </a:p>
        </p:txBody>
      </p:sp>
      <p:sp>
        <p:nvSpPr>
          <p:cNvPr id="2055" name="Rectangle 16"/>
          <p:cNvSpPr>
            <a:spLocks noGrp="1" noChangeArrowheads="1"/>
          </p:cNvSpPr>
          <p:nvPr>
            <p:ph type="body" idx="1"/>
          </p:nvPr>
        </p:nvSpPr>
        <p:spPr bwMode="auto">
          <a:xfrm>
            <a:off x="693738" y="5638800"/>
            <a:ext cx="9974262" cy="26563638"/>
          </a:xfrm>
          <a:prstGeom prst="rect">
            <a:avLst/>
          </a:prstGeom>
          <a:noFill/>
          <a:ln w="9525">
            <a:noFill/>
            <a:miter lim="800000"/>
            <a:headEnd/>
            <a:tailEnd/>
          </a:ln>
        </p:spPr>
        <p:txBody>
          <a:bodyPr vert="horz" wrap="square" lIns="456408" tIns="456408" rIns="456408" bIns="456408"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86041" name="Rectangle 25"/>
          <p:cNvSpPr>
            <a:spLocks noChangeArrowheads="1"/>
          </p:cNvSpPr>
          <p:nvPr userDrawn="1"/>
        </p:nvSpPr>
        <p:spPr bwMode="auto">
          <a:xfrm>
            <a:off x="0" y="0"/>
            <a:ext cx="43891200" cy="32918400"/>
          </a:xfrm>
          <a:prstGeom prst="rect">
            <a:avLst/>
          </a:prstGeom>
          <a:noFill/>
          <a:ln w="3175">
            <a:solidFill>
              <a:schemeClr val="tx2"/>
            </a:solidFill>
            <a:miter lim="800000"/>
            <a:headEnd/>
            <a:tailEnd/>
          </a:ln>
          <a:effectLst/>
        </p:spPr>
        <p:txBody>
          <a:bodyPr wrap="none" anchor="ctr"/>
          <a:lstStyle/>
          <a:p>
            <a:pPr>
              <a:defRPr/>
            </a:pPr>
            <a:endParaRPr lang="en-US" dirty="0"/>
          </a:p>
        </p:txBody>
      </p:sp>
      <p:sp>
        <p:nvSpPr>
          <p:cNvPr id="86048" name="Rectangle 32"/>
          <p:cNvSpPr>
            <a:spLocks noChangeArrowheads="1"/>
          </p:cNvSpPr>
          <p:nvPr userDrawn="1"/>
        </p:nvSpPr>
        <p:spPr bwMode="auto">
          <a:xfrm>
            <a:off x="11490325" y="5638800"/>
            <a:ext cx="9982200" cy="26563638"/>
          </a:xfrm>
          <a:prstGeom prst="rect">
            <a:avLst/>
          </a:prstGeom>
          <a:solidFill>
            <a:srgbClr val="FFFFFF"/>
          </a:solidFill>
          <a:ln w="9525">
            <a:solidFill>
              <a:schemeClr val="tx1"/>
            </a:solidFill>
            <a:miter lim="800000"/>
            <a:headEnd/>
            <a:tailEnd/>
          </a:ln>
          <a:effectLst/>
        </p:spPr>
        <p:txBody>
          <a:bodyPr wrap="none" anchor="ctr"/>
          <a:lstStyle/>
          <a:p>
            <a:pPr>
              <a:defRPr/>
            </a:pPr>
            <a:endParaRPr lang="en-US" dirty="0"/>
          </a:p>
        </p:txBody>
      </p:sp>
      <p:sp>
        <p:nvSpPr>
          <p:cNvPr id="86050" name="Rectangle 34"/>
          <p:cNvSpPr>
            <a:spLocks noChangeArrowheads="1"/>
          </p:cNvSpPr>
          <p:nvPr userDrawn="1"/>
        </p:nvSpPr>
        <p:spPr bwMode="auto">
          <a:xfrm>
            <a:off x="22272625" y="5638800"/>
            <a:ext cx="9982200" cy="26563638"/>
          </a:xfrm>
          <a:prstGeom prst="rect">
            <a:avLst/>
          </a:prstGeom>
          <a:solidFill>
            <a:srgbClr val="FFFFFF"/>
          </a:solidFill>
          <a:ln w="9525">
            <a:solidFill>
              <a:schemeClr val="tx1"/>
            </a:solidFill>
            <a:miter lim="800000"/>
            <a:headEnd/>
            <a:tailEnd/>
          </a:ln>
          <a:effectLst/>
        </p:spPr>
        <p:txBody>
          <a:bodyPr wrap="none" anchor="ctr"/>
          <a:lstStyle/>
          <a:p>
            <a:pPr>
              <a:defRPr/>
            </a:pPr>
            <a:endParaRPr lang="en-US" dirty="0"/>
          </a:p>
        </p:txBody>
      </p:sp>
      <p:sp>
        <p:nvSpPr>
          <p:cNvPr id="86051" name="Rectangle 35"/>
          <p:cNvSpPr>
            <a:spLocks noChangeArrowheads="1"/>
          </p:cNvSpPr>
          <p:nvPr userDrawn="1"/>
        </p:nvSpPr>
        <p:spPr bwMode="auto">
          <a:xfrm>
            <a:off x="33078738" y="5638800"/>
            <a:ext cx="9982200" cy="26563638"/>
          </a:xfrm>
          <a:prstGeom prst="rect">
            <a:avLst/>
          </a:prstGeom>
          <a:solidFill>
            <a:srgbClr val="FFFFFF"/>
          </a:solidFill>
          <a:ln w="9525">
            <a:solidFill>
              <a:schemeClr val="tx1"/>
            </a:solidFill>
            <a:miter lim="800000"/>
            <a:headEnd/>
            <a:tailEnd/>
          </a:ln>
          <a:effectLst/>
        </p:spPr>
        <p:txBody>
          <a:bodyPr wrap="none"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8600">
          <a:solidFill>
            <a:srgbClr val="FFFFFF"/>
          </a:solidFill>
          <a:latin typeface="+mj-lt"/>
          <a:ea typeface="+mj-ea"/>
          <a:cs typeface="+mj-cs"/>
        </a:defRPr>
      </a:lvl1pPr>
      <a:lvl2pPr algn="ctr" rtl="0" eaLnBrk="0" fontAlgn="base" hangingPunct="0">
        <a:spcBef>
          <a:spcPct val="0"/>
        </a:spcBef>
        <a:spcAft>
          <a:spcPct val="0"/>
        </a:spcAft>
        <a:defRPr sz="8600">
          <a:solidFill>
            <a:srgbClr val="FFFFFF"/>
          </a:solidFill>
          <a:latin typeface="Arial Black" pitchFamily="34" charset="0"/>
        </a:defRPr>
      </a:lvl2pPr>
      <a:lvl3pPr algn="ctr" rtl="0" eaLnBrk="0" fontAlgn="base" hangingPunct="0">
        <a:spcBef>
          <a:spcPct val="0"/>
        </a:spcBef>
        <a:spcAft>
          <a:spcPct val="0"/>
        </a:spcAft>
        <a:defRPr sz="8600">
          <a:solidFill>
            <a:srgbClr val="FFFFFF"/>
          </a:solidFill>
          <a:latin typeface="Arial Black" pitchFamily="34" charset="0"/>
        </a:defRPr>
      </a:lvl3pPr>
      <a:lvl4pPr algn="ctr" rtl="0" eaLnBrk="0" fontAlgn="base" hangingPunct="0">
        <a:spcBef>
          <a:spcPct val="0"/>
        </a:spcBef>
        <a:spcAft>
          <a:spcPct val="0"/>
        </a:spcAft>
        <a:defRPr sz="8600">
          <a:solidFill>
            <a:srgbClr val="FFFFFF"/>
          </a:solidFill>
          <a:latin typeface="Arial Black" pitchFamily="34" charset="0"/>
        </a:defRPr>
      </a:lvl4pPr>
      <a:lvl5pPr algn="ctr" rtl="0" eaLnBrk="0" fontAlgn="base" hangingPunct="0">
        <a:spcBef>
          <a:spcPct val="0"/>
        </a:spcBef>
        <a:spcAft>
          <a:spcPct val="0"/>
        </a:spcAft>
        <a:defRPr sz="8600">
          <a:solidFill>
            <a:srgbClr val="FFFFFF"/>
          </a:solidFill>
          <a:latin typeface="Arial Black" pitchFamily="34" charset="0"/>
        </a:defRPr>
      </a:lvl5pPr>
      <a:lvl6pPr marL="457200" algn="ctr" rtl="0" fontAlgn="base">
        <a:spcBef>
          <a:spcPct val="0"/>
        </a:spcBef>
        <a:spcAft>
          <a:spcPct val="0"/>
        </a:spcAft>
        <a:defRPr sz="8600">
          <a:solidFill>
            <a:srgbClr val="FFFFFF"/>
          </a:solidFill>
          <a:latin typeface="Arial Black" pitchFamily="34" charset="0"/>
        </a:defRPr>
      </a:lvl6pPr>
      <a:lvl7pPr marL="914400" algn="ctr" rtl="0" fontAlgn="base">
        <a:spcBef>
          <a:spcPct val="0"/>
        </a:spcBef>
        <a:spcAft>
          <a:spcPct val="0"/>
        </a:spcAft>
        <a:defRPr sz="8600">
          <a:solidFill>
            <a:srgbClr val="FFFFFF"/>
          </a:solidFill>
          <a:latin typeface="Arial Black" pitchFamily="34" charset="0"/>
        </a:defRPr>
      </a:lvl7pPr>
      <a:lvl8pPr marL="1371600" algn="ctr" rtl="0" fontAlgn="base">
        <a:spcBef>
          <a:spcPct val="0"/>
        </a:spcBef>
        <a:spcAft>
          <a:spcPct val="0"/>
        </a:spcAft>
        <a:defRPr sz="8600">
          <a:solidFill>
            <a:srgbClr val="FFFFFF"/>
          </a:solidFill>
          <a:latin typeface="Arial Black" pitchFamily="34" charset="0"/>
        </a:defRPr>
      </a:lvl8pPr>
      <a:lvl9pPr marL="1828800" algn="ctr" rtl="0" fontAlgn="base">
        <a:spcBef>
          <a:spcPct val="0"/>
        </a:spcBef>
        <a:spcAft>
          <a:spcPct val="0"/>
        </a:spcAft>
        <a:defRPr sz="8600">
          <a:solidFill>
            <a:srgbClr val="FFFFFF"/>
          </a:solidFill>
          <a:latin typeface="Arial Black" pitchFamily="34"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9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900">
          <a:solidFill>
            <a:schemeClr val="tx1"/>
          </a:solidFill>
          <a:latin typeface="+mn-lt"/>
        </a:defRPr>
      </a:lvl4pPr>
      <a:lvl5pPr marL="2057400" indent="-228600" algn="l" rtl="0" eaLnBrk="0" fontAlgn="base" hangingPunct="0">
        <a:spcBef>
          <a:spcPct val="20000"/>
        </a:spcBef>
        <a:spcAft>
          <a:spcPct val="0"/>
        </a:spcAft>
        <a:buChar char="»"/>
        <a:defRPr sz="1900">
          <a:solidFill>
            <a:schemeClr val="tx1"/>
          </a:solidFill>
          <a:latin typeface="+mn-lt"/>
        </a:defRPr>
      </a:lvl5pPr>
      <a:lvl6pPr marL="2514600" indent="-228600" algn="l" rtl="0" fontAlgn="base">
        <a:spcBef>
          <a:spcPct val="20000"/>
        </a:spcBef>
        <a:spcAft>
          <a:spcPct val="0"/>
        </a:spcAft>
        <a:buChar char="»"/>
        <a:defRPr sz="1900">
          <a:solidFill>
            <a:schemeClr val="tx1"/>
          </a:solidFill>
          <a:latin typeface="+mn-lt"/>
        </a:defRPr>
      </a:lvl6pPr>
      <a:lvl7pPr marL="2971800" indent="-228600" algn="l" rtl="0" fontAlgn="base">
        <a:spcBef>
          <a:spcPct val="20000"/>
        </a:spcBef>
        <a:spcAft>
          <a:spcPct val="0"/>
        </a:spcAft>
        <a:buChar char="»"/>
        <a:defRPr sz="1900">
          <a:solidFill>
            <a:schemeClr val="tx1"/>
          </a:solidFill>
          <a:latin typeface="+mn-lt"/>
        </a:defRPr>
      </a:lvl7pPr>
      <a:lvl8pPr marL="3429000" indent="-228600" algn="l" rtl="0" fontAlgn="base">
        <a:spcBef>
          <a:spcPct val="20000"/>
        </a:spcBef>
        <a:spcAft>
          <a:spcPct val="0"/>
        </a:spcAft>
        <a:buChar char="»"/>
        <a:defRPr sz="1900">
          <a:solidFill>
            <a:schemeClr val="tx1"/>
          </a:solidFill>
          <a:latin typeface="+mn-lt"/>
        </a:defRPr>
      </a:lvl8pPr>
      <a:lvl9pPr marL="3886200" indent="-228600" algn="l" rtl="0" fontAlgn="base">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0226" name="Rectangle 2"/>
          <p:cNvSpPr>
            <a:spLocks noChangeArrowheads="1"/>
          </p:cNvSpPr>
          <p:nvPr userDrawn="1"/>
        </p:nvSpPr>
        <p:spPr bwMode="auto">
          <a:xfrm>
            <a:off x="0" y="0"/>
            <a:ext cx="43891200" cy="4800600"/>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dirty="0"/>
          </a:p>
        </p:txBody>
      </p:sp>
      <p:sp>
        <p:nvSpPr>
          <p:cNvPr id="180227" name="Rectangle 3"/>
          <p:cNvSpPr>
            <a:spLocks noChangeArrowheads="1"/>
          </p:cNvSpPr>
          <p:nvPr userDrawn="1"/>
        </p:nvSpPr>
        <p:spPr bwMode="auto">
          <a:xfrm>
            <a:off x="693738" y="5638800"/>
            <a:ext cx="9974262" cy="26563638"/>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dirty="0"/>
          </a:p>
        </p:txBody>
      </p:sp>
      <p:sp>
        <p:nvSpPr>
          <p:cNvPr id="180228" name="Rectangle 4"/>
          <p:cNvSpPr>
            <a:spLocks noChangeArrowheads="1"/>
          </p:cNvSpPr>
          <p:nvPr userDrawn="1"/>
        </p:nvSpPr>
        <p:spPr bwMode="auto">
          <a:xfrm>
            <a:off x="0" y="4800600"/>
            <a:ext cx="43891200" cy="130175"/>
          </a:xfrm>
          <a:prstGeom prst="rect">
            <a:avLst/>
          </a:prstGeom>
          <a:solidFill>
            <a:srgbClr val="660000"/>
          </a:solidFill>
          <a:ln w="9525">
            <a:noFill/>
            <a:miter lim="800000"/>
            <a:headEnd/>
            <a:tailEnd/>
          </a:ln>
          <a:effectLst/>
        </p:spPr>
        <p:txBody>
          <a:bodyPr wrap="none" anchor="ctr"/>
          <a:lstStyle/>
          <a:p>
            <a:pPr>
              <a:defRPr/>
            </a:pPr>
            <a:endParaRPr lang="en-US" dirty="0"/>
          </a:p>
        </p:txBody>
      </p:sp>
      <p:sp>
        <p:nvSpPr>
          <p:cNvPr id="180229" name="Text Box 5"/>
          <p:cNvSpPr txBox="1">
            <a:spLocks noChangeArrowheads="1"/>
          </p:cNvSpPr>
          <p:nvPr userDrawn="1"/>
        </p:nvSpPr>
        <p:spPr bwMode="auto">
          <a:xfrm>
            <a:off x="609600" y="32445325"/>
            <a:ext cx="2514600" cy="315913"/>
          </a:xfrm>
          <a:prstGeom prst="rect">
            <a:avLst/>
          </a:prstGeom>
          <a:noFill/>
          <a:ln w="9525">
            <a:noFill/>
            <a:miter lim="800000"/>
            <a:headEnd/>
            <a:tailEnd/>
          </a:ln>
          <a:effectLst/>
        </p:spPr>
        <p:txBody>
          <a:bodyPr lIns="91267" tIns="45624" rIns="91267" bIns="45624">
            <a:spAutoFit/>
          </a:bodyPr>
          <a:lstStyle/>
          <a:p>
            <a:pPr eaLnBrk="0" hangingPunct="0">
              <a:lnSpc>
                <a:spcPct val="65000"/>
              </a:lnSpc>
              <a:spcBef>
                <a:spcPct val="50000"/>
              </a:spcBef>
              <a:defRPr/>
            </a:pPr>
            <a:r>
              <a:rPr lang="en-US" sz="500" b="1" dirty="0">
                <a:solidFill>
                  <a:schemeClr val="bg2"/>
                </a:solidFill>
                <a:latin typeface="Arial" charset="0"/>
              </a:rPr>
              <a:t>POSTER TEMPLATE BY:</a:t>
            </a:r>
          </a:p>
          <a:p>
            <a:pPr eaLnBrk="0" hangingPunct="0">
              <a:lnSpc>
                <a:spcPct val="65000"/>
              </a:lnSpc>
              <a:spcBef>
                <a:spcPct val="50000"/>
              </a:spcBef>
              <a:defRPr/>
            </a:pPr>
            <a:r>
              <a:rPr lang="en-US" sz="1000" b="1" dirty="0">
                <a:solidFill>
                  <a:schemeClr val="bg2"/>
                </a:solidFill>
                <a:latin typeface="Arial" charset="0"/>
              </a:rPr>
              <a:t>www.PosterPresentations.com</a:t>
            </a:r>
          </a:p>
        </p:txBody>
      </p:sp>
      <p:sp>
        <p:nvSpPr>
          <p:cNvPr id="3078" name="Rectangle 6"/>
          <p:cNvSpPr>
            <a:spLocks noGrp="1" noChangeArrowheads="1"/>
          </p:cNvSpPr>
          <p:nvPr>
            <p:ph type="title"/>
          </p:nvPr>
        </p:nvSpPr>
        <p:spPr bwMode="auto">
          <a:xfrm>
            <a:off x="960438" y="1273175"/>
            <a:ext cx="41924287" cy="2201863"/>
          </a:xfrm>
          <a:prstGeom prst="rect">
            <a:avLst/>
          </a:prstGeom>
          <a:noFill/>
          <a:ln w="9525">
            <a:noFill/>
            <a:miter lim="800000"/>
            <a:headEnd/>
            <a:tailEnd/>
          </a:ln>
        </p:spPr>
        <p:txBody>
          <a:bodyPr vert="horz" wrap="square" lIns="91267" tIns="45624" rIns="91267" bIns="45624" numCol="1" anchor="ctr" anchorCtr="0" compatLnSpc="1">
            <a:prstTxWarp prst="textNoShape">
              <a:avLst/>
            </a:prstTxWarp>
          </a:bodyPr>
          <a:lstStyle/>
          <a:p>
            <a:pPr lvl="0"/>
            <a:r>
              <a:rPr lang="en-US" smtClean="0"/>
              <a:t>Click to edit Master title style</a:t>
            </a:r>
          </a:p>
        </p:txBody>
      </p:sp>
      <p:sp>
        <p:nvSpPr>
          <p:cNvPr id="3079" name="Rectangle 7"/>
          <p:cNvSpPr>
            <a:spLocks noGrp="1" noChangeArrowheads="1"/>
          </p:cNvSpPr>
          <p:nvPr>
            <p:ph type="body" idx="1"/>
          </p:nvPr>
        </p:nvSpPr>
        <p:spPr bwMode="auto">
          <a:xfrm>
            <a:off x="693738" y="5638800"/>
            <a:ext cx="9974262" cy="26563638"/>
          </a:xfrm>
          <a:prstGeom prst="rect">
            <a:avLst/>
          </a:prstGeom>
          <a:noFill/>
          <a:ln w="9525">
            <a:noFill/>
            <a:miter lim="800000"/>
            <a:headEnd/>
            <a:tailEnd/>
          </a:ln>
        </p:spPr>
        <p:txBody>
          <a:bodyPr vert="horz" wrap="square" lIns="456408" tIns="456408" rIns="456408" bIns="456408"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80232" name="Rectangle 8"/>
          <p:cNvSpPr>
            <a:spLocks noChangeArrowheads="1"/>
          </p:cNvSpPr>
          <p:nvPr userDrawn="1"/>
        </p:nvSpPr>
        <p:spPr bwMode="auto">
          <a:xfrm>
            <a:off x="0" y="0"/>
            <a:ext cx="43891200" cy="32918400"/>
          </a:xfrm>
          <a:prstGeom prst="rect">
            <a:avLst/>
          </a:prstGeom>
          <a:noFill/>
          <a:ln w="3175">
            <a:solidFill>
              <a:schemeClr val="tx2"/>
            </a:solidFill>
            <a:miter lim="800000"/>
            <a:headEnd/>
            <a:tailEnd/>
          </a:ln>
          <a:effectLst/>
        </p:spPr>
        <p:txBody>
          <a:bodyPr wrap="none" anchor="ctr"/>
          <a:lstStyle/>
          <a:p>
            <a:pPr>
              <a:defRPr/>
            </a:pPr>
            <a:endParaRPr lang="en-US" dirty="0"/>
          </a:p>
        </p:txBody>
      </p:sp>
      <p:sp>
        <p:nvSpPr>
          <p:cNvPr id="180233" name="Rectangle 9"/>
          <p:cNvSpPr>
            <a:spLocks noChangeArrowheads="1"/>
          </p:cNvSpPr>
          <p:nvPr userDrawn="1"/>
        </p:nvSpPr>
        <p:spPr bwMode="auto">
          <a:xfrm>
            <a:off x="11490325" y="5638800"/>
            <a:ext cx="20764500" cy="26563638"/>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dirty="0"/>
          </a:p>
        </p:txBody>
      </p:sp>
      <p:sp>
        <p:nvSpPr>
          <p:cNvPr id="180235" name="Rectangle 11"/>
          <p:cNvSpPr>
            <a:spLocks noChangeArrowheads="1"/>
          </p:cNvSpPr>
          <p:nvPr userDrawn="1"/>
        </p:nvSpPr>
        <p:spPr bwMode="auto">
          <a:xfrm>
            <a:off x="33078738" y="5638800"/>
            <a:ext cx="9982200" cy="26563638"/>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8600">
          <a:solidFill>
            <a:schemeClr val="tx2"/>
          </a:solidFill>
          <a:latin typeface="+mj-lt"/>
          <a:ea typeface="+mj-ea"/>
          <a:cs typeface="+mj-cs"/>
        </a:defRPr>
      </a:lvl1pPr>
      <a:lvl2pPr algn="ctr" rtl="0" eaLnBrk="0" fontAlgn="base" hangingPunct="0">
        <a:spcBef>
          <a:spcPct val="0"/>
        </a:spcBef>
        <a:spcAft>
          <a:spcPct val="0"/>
        </a:spcAft>
        <a:defRPr sz="8600">
          <a:solidFill>
            <a:schemeClr val="tx2"/>
          </a:solidFill>
          <a:latin typeface="Arial Black" pitchFamily="34" charset="0"/>
        </a:defRPr>
      </a:lvl2pPr>
      <a:lvl3pPr algn="ctr" rtl="0" eaLnBrk="0" fontAlgn="base" hangingPunct="0">
        <a:spcBef>
          <a:spcPct val="0"/>
        </a:spcBef>
        <a:spcAft>
          <a:spcPct val="0"/>
        </a:spcAft>
        <a:defRPr sz="8600">
          <a:solidFill>
            <a:schemeClr val="tx2"/>
          </a:solidFill>
          <a:latin typeface="Arial Black" pitchFamily="34" charset="0"/>
        </a:defRPr>
      </a:lvl3pPr>
      <a:lvl4pPr algn="ctr" rtl="0" eaLnBrk="0" fontAlgn="base" hangingPunct="0">
        <a:spcBef>
          <a:spcPct val="0"/>
        </a:spcBef>
        <a:spcAft>
          <a:spcPct val="0"/>
        </a:spcAft>
        <a:defRPr sz="8600">
          <a:solidFill>
            <a:schemeClr val="tx2"/>
          </a:solidFill>
          <a:latin typeface="Arial Black" pitchFamily="34" charset="0"/>
        </a:defRPr>
      </a:lvl4pPr>
      <a:lvl5pPr algn="ctr" rtl="0" eaLnBrk="0" fontAlgn="base" hangingPunct="0">
        <a:spcBef>
          <a:spcPct val="0"/>
        </a:spcBef>
        <a:spcAft>
          <a:spcPct val="0"/>
        </a:spcAft>
        <a:defRPr sz="8600">
          <a:solidFill>
            <a:schemeClr val="tx2"/>
          </a:solidFill>
          <a:latin typeface="Arial Black" pitchFamily="34" charset="0"/>
        </a:defRPr>
      </a:lvl5pPr>
      <a:lvl6pPr marL="457200" algn="ctr" rtl="0" fontAlgn="base">
        <a:spcBef>
          <a:spcPct val="0"/>
        </a:spcBef>
        <a:spcAft>
          <a:spcPct val="0"/>
        </a:spcAft>
        <a:defRPr sz="8600">
          <a:solidFill>
            <a:schemeClr val="tx2"/>
          </a:solidFill>
          <a:latin typeface="Arial Black" pitchFamily="34" charset="0"/>
        </a:defRPr>
      </a:lvl6pPr>
      <a:lvl7pPr marL="914400" algn="ctr" rtl="0" fontAlgn="base">
        <a:spcBef>
          <a:spcPct val="0"/>
        </a:spcBef>
        <a:spcAft>
          <a:spcPct val="0"/>
        </a:spcAft>
        <a:defRPr sz="8600">
          <a:solidFill>
            <a:schemeClr val="tx2"/>
          </a:solidFill>
          <a:latin typeface="Arial Black" pitchFamily="34" charset="0"/>
        </a:defRPr>
      </a:lvl7pPr>
      <a:lvl8pPr marL="1371600" algn="ctr" rtl="0" fontAlgn="base">
        <a:spcBef>
          <a:spcPct val="0"/>
        </a:spcBef>
        <a:spcAft>
          <a:spcPct val="0"/>
        </a:spcAft>
        <a:defRPr sz="8600">
          <a:solidFill>
            <a:schemeClr val="tx2"/>
          </a:solidFill>
          <a:latin typeface="Arial Black" pitchFamily="34" charset="0"/>
        </a:defRPr>
      </a:lvl8pPr>
      <a:lvl9pPr marL="1828800" algn="ctr" rtl="0" fontAlgn="base">
        <a:spcBef>
          <a:spcPct val="0"/>
        </a:spcBef>
        <a:spcAft>
          <a:spcPct val="0"/>
        </a:spcAft>
        <a:defRPr sz="86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9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900">
          <a:solidFill>
            <a:schemeClr val="tx1"/>
          </a:solidFill>
          <a:latin typeface="+mn-lt"/>
        </a:defRPr>
      </a:lvl4pPr>
      <a:lvl5pPr marL="2057400" indent="-228600" algn="l" rtl="0" eaLnBrk="0" fontAlgn="base" hangingPunct="0">
        <a:spcBef>
          <a:spcPct val="20000"/>
        </a:spcBef>
        <a:spcAft>
          <a:spcPct val="0"/>
        </a:spcAft>
        <a:buChar char="»"/>
        <a:defRPr sz="1900">
          <a:solidFill>
            <a:schemeClr val="tx1"/>
          </a:solidFill>
          <a:latin typeface="+mn-lt"/>
        </a:defRPr>
      </a:lvl5pPr>
      <a:lvl6pPr marL="2514600" indent="-228600" algn="l" rtl="0" fontAlgn="base">
        <a:spcBef>
          <a:spcPct val="20000"/>
        </a:spcBef>
        <a:spcAft>
          <a:spcPct val="0"/>
        </a:spcAft>
        <a:buChar char="»"/>
        <a:defRPr sz="1900">
          <a:solidFill>
            <a:schemeClr val="tx1"/>
          </a:solidFill>
          <a:latin typeface="+mn-lt"/>
        </a:defRPr>
      </a:lvl6pPr>
      <a:lvl7pPr marL="2971800" indent="-228600" algn="l" rtl="0" fontAlgn="base">
        <a:spcBef>
          <a:spcPct val="20000"/>
        </a:spcBef>
        <a:spcAft>
          <a:spcPct val="0"/>
        </a:spcAft>
        <a:buChar char="»"/>
        <a:defRPr sz="1900">
          <a:solidFill>
            <a:schemeClr val="tx1"/>
          </a:solidFill>
          <a:latin typeface="+mn-lt"/>
        </a:defRPr>
      </a:lvl7pPr>
      <a:lvl8pPr marL="3429000" indent="-228600" algn="l" rtl="0" fontAlgn="base">
        <a:spcBef>
          <a:spcPct val="20000"/>
        </a:spcBef>
        <a:spcAft>
          <a:spcPct val="0"/>
        </a:spcAft>
        <a:buChar char="»"/>
        <a:defRPr sz="1900">
          <a:solidFill>
            <a:schemeClr val="tx1"/>
          </a:solidFill>
          <a:latin typeface="+mn-lt"/>
        </a:defRPr>
      </a:lvl8pPr>
      <a:lvl9pPr marL="3886200" indent="-228600" algn="l" rtl="0" fontAlgn="base">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ChangeArrowheads="1"/>
          </p:cNvSpPr>
          <p:nvPr userDrawn="1"/>
        </p:nvSpPr>
        <p:spPr bwMode="auto">
          <a:xfrm>
            <a:off x="0" y="0"/>
            <a:ext cx="43891200" cy="4800600"/>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dirty="0"/>
          </a:p>
        </p:txBody>
      </p:sp>
      <p:sp>
        <p:nvSpPr>
          <p:cNvPr id="181251" name="Rectangle 3"/>
          <p:cNvSpPr>
            <a:spLocks noChangeArrowheads="1"/>
          </p:cNvSpPr>
          <p:nvPr userDrawn="1"/>
        </p:nvSpPr>
        <p:spPr bwMode="auto">
          <a:xfrm>
            <a:off x="693738" y="5638800"/>
            <a:ext cx="42367200" cy="26563638"/>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dirty="0"/>
          </a:p>
        </p:txBody>
      </p:sp>
      <p:sp>
        <p:nvSpPr>
          <p:cNvPr id="181252" name="Rectangle 4"/>
          <p:cNvSpPr>
            <a:spLocks noChangeArrowheads="1"/>
          </p:cNvSpPr>
          <p:nvPr userDrawn="1"/>
        </p:nvSpPr>
        <p:spPr bwMode="auto">
          <a:xfrm>
            <a:off x="0" y="4800600"/>
            <a:ext cx="43891200" cy="130175"/>
          </a:xfrm>
          <a:prstGeom prst="rect">
            <a:avLst/>
          </a:prstGeom>
          <a:solidFill>
            <a:srgbClr val="660000"/>
          </a:solidFill>
          <a:ln w="9525">
            <a:noFill/>
            <a:miter lim="800000"/>
            <a:headEnd/>
            <a:tailEnd/>
          </a:ln>
          <a:effectLst/>
        </p:spPr>
        <p:txBody>
          <a:bodyPr wrap="none" anchor="ctr"/>
          <a:lstStyle/>
          <a:p>
            <a:pPr>
              <a:defRPr/>
            </a:pPr>
            <a:endParaRPr lang="en-US" dirty="0"/>
          </a:p>
        </p:txBody>
      </p:sp>
      <p:sp>
        <p:nvSpPr>
          <p:cNvPr id="181253" name="Text Box 5"/>
          <p:cNvSpPr txBox="1">
            <a:spLocks noChangeArrowheads="1"/>
          </p:cNvSpPr>
          <p:nvPr userDrawn="1"/>
        </p:nvSpPr>
        <p:spPr bwMode="auto">
          <a:xfrm>
            <a:off x="609600" y="32445325"/>
            <a:ext cx="2514600" cy="315913"/>
          </a:xfrm>
          <a:prstGeom prst="rect">
            <a:avLst/>
          </a:prstGeom>
          <a:noFill/>
          <a:ln w="9525">
            <a:noFill/>
            <a:miter lim="800000"/>
            <a:headEnd/>
            <a:tailEnd/>
          </a:ln>
          <a:effectLst/>
        </p:spPr>
        <p:txBody>
          <a:bodyPr lIns="91267" tIns="45624" rIns="91267" bIns="45624">
            <a:spAutoFit/>
          </a:bodyPr>
          <a:lstStyle/>
          <a:p>
            <a:pPr eaLnBrk="0" hangingPunct="0">
              <a:lnSpc>
                <a:spcPct val="65000"/>
              </a:lnSpc>
              <a:spcBef>
                <a:spcPct val="50000"/>
              </a:spcBef>
              <a:defRPr/>
            </a:pPr>
            <a:r>
              <a:rPr lang="en-US" sz="500" b="1" dirty="0">
                <a:solidFill>
                  <a:schemeClr val="bg2"/>
                </a:solidFill>
                <a:latin typeface="Arial" charset="0"/>
              </a:rPr>
              <a:t>POSTER TEMPLATE BY:</a:t>
            </a:r>
          </a:p>
          <a:p>
            <a:pPr eaLnBrk="0" hangingPunct="0">
              <a:lnSpc>
                <a:spcPct val="65000"/>
              </a:lnSpc>
              <a:spcBef>
                <a:spcPct val="50000"/>
              </a:spcBef>
              <a:defRPr/>
            </a:pPr>
            <a:r>
              <a:rPr lang="en-US" sz="1000" b="1" dirty="0">
                <a:solidFill>
                  <a:schemeClr val="bg2"/>
                </a:solidFill>
                <a:latin typeface="Arial" charset="0"/>
              </a:rPr>
              <a:t>www.PosterPresentations.com</a:t>
            </a:r>
          </a:p>
        </p:txBody>
      </p:sp>
      <p:sp>
        <p:nvSpPr>
          <p:cNvPr id="4102" name="Rectangle 6"/>
          <p:cNvSpPr>
            <a:spLocks noGrp="1" noChangeArrowheads="1"/>
          </p:cNvSpPr>
          <p:nvPr>
            <p:ph type="title"/>
          </p:nvPr>
        </p:nvSpPr>
        <p:spPr bwMode="auto">
          <a:xfrm>
            <a:off x="960438" y="1273175"/>
            <a:ext cx="41924287" cy="2201863"/>
          </a:xfrm>
          <a:prstGeom prst="rect">
            <a:avLst/>
          </a:prstGeom>
          <a:noFill/>
          <a:ln w="9525">
            <a:noFill/>
            <a:miter lim="800000"/>
            <a:headEnd/>
            <a:tailEnd/>
          </a:ln>
        </p:spPr>
        <p:txBody>
          <a:bodyPr vert="horz" wrap="square" lIns="91267" tIns="45624" rIns="91267" bIns="45624" numCol="1" anchor="ctr" anchorCtr="0" compatLnSpc="1">
            <a:prstTxWarp prst="textNoShape">
              <a:avLst/>
            </a:prstTxWarp>
          </a:bodyPr>
          <a:lstStyle/>
          <a:p>
            <a:pPr lvl="0"/>
            <a:r>
              <a:rPr lang="en-US" smtClean="0"/>
              <a:t>Click to edit Master title style</a:t>
            </a:r>
          </a:p>
        </p:txBody>
      </p:sp>
      <p:sp>
        <p:nvSpPr>
          <p:cNvPr id="4103" name="Rectangle 7"/>
          <p:cNvSpPr>
            <a:spLocks noGrp="1" noChangeArrowheads="1"/>
          </p:cNvSpPr>
          <p:nvPr>
            <p:ph type="body" idx="1"/>
          </p:nvPr>
        </p:nvSpPr>
        <p:spPr bwMode="auto">
          <a:xfrm>
            <a:off x="693738" y="5638800"/>
            <a:ext cx="42190987" cy="26563638"/>
          </a:xfrm>
          <a:prstGeom prst="rect">
            <a:avLst/>
          </a:prstGeom>
          <a:noFill/>
          <a:ln w="9525">
            <a:noFill/>
            <a:miter lim="800000"/>
            <a:headEnd/>
            <a:tailEnd/>
          </a:ln>
        </p:spPr>
        <p:txBody>
          <a:bodyPr vert="horz" wrap="square" lIns="456408" tIns="456408" rIns="456408" bIns="456408"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81256" name="Rectangle 8"/>
          <p:cNvSpPr>
            <a:spLocks noChangeArrowheads="1"/>
          </p:cNvSpPr>
          <p:nvPr userDrawn="1"/>
        </p:nvSpPr>
        <p:spPr bwMode="auto">
          <a:xfrm>
            <a:off x="0" y="0"/>
            <a:ext cx="43891200" cy="32918400"/>
          </a:xfrm>
          <a:prstGeom prst="rect">
            <a:avLst/>
          </a:prstGeom>
          <a:noFill/>
          <a:ln w="3175">
            <a:solidFill>
              <a:schemeClr val="tx2"/>
            </a:solidFill>
            <a:miter lim="800000"/>
            <a:headEnd/>
            <a:tailEnd/>
          </a:ln>
          <a:effectLst/>
        </p:spPr>
        <p:txBody>
          <a:bodyPr wrap="none"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8600">
          <a:solidFill>
            <a:schemeClr val="tx2"/>
          </a:solidFill>
          <a:latin typeface="+mj-lt"/>
          <a:ea typeface="+mj-ea"/>
          <a:cs typeface="+mj-cs"/>
        </a:defRPr>
      </a:lvl1pPr>
      <a:lvl2pPr algn="ctr" rtl="0" eaLnBrk="0" fontAlgn="base" hangingPunct="0">
        <a:spcBef>
          <a:spcPct val="0"/>
        </a:spcBef>
        <a:spcAft>
          <a:spcPct val="0"/>
        </a:spcAft>
        <a:defRPr sz="8600">
          <a:solidFill>
            <a:schemeClr val="tx2"/>
          </a:solidFill>
          <a:latin typeface="Arial Black" pitchFamily="34" charset="0"/>
        </a:defRPr>
      </a:lvl2pPr>
      <a:lvl3pPr algn="ctr" rtl="0" eaLnBrk="0" fontAlgn="base" hangingPunct="0">
        <a:spcBef>
          <a:spcPct val="0"/>
        </a:spcBef>
        <a:spcAft>
          <a:spcPct val="0"/>
        </a:spcAft>
        <a:defRPr sz="8600">
          <a:solidFill>
            <a:schemeClr val="tx2"/>
          </a:solidFill>
          <a:latin typeface="Arial Black" pitchFamily="34" charset="0"/>
        </a:defRPr>
      </a:lvl3pPr>
      <a:lvl4pPr algn="ctr" rtl="0" eaLnBrk="0" fontAlgn="base" hangingPunct="0">
        <a:spcBef>
          <a:spcPct val="0"/>
        </a:spcBef>
        <a:spcAft>
          <a:spcPct val="0"/>
        </a:spcAft>
        <a:defRPr sz="8600">
          <a:solidFill>
            <a:schemeClr val="tx2"/>
          </a:solidFill>
          <a:latin typeface="Arial Black" pitchFamily="34" charset="0"/>
        </a:defRPr>
      </a:lvl4pPr>
      <a:lvl5pPr algn="ctr" rtl="0" eaLnBrk="0" fontAlgn="base" hangingPunct="0">
        <a:spcBef>
          <a:spcPct val="0"/>
        </a:spcBef>
        <a:spcAft>
          <a:spcPct val="0"/>
        </a:spcAft>
        <a:defRPr sz="8600">
          <a:solidFill>
            <a:schemeClr val="tx2"/>
          </a:solidFill>
          <a:latin typeface="Arial Black" pitchFamily="34" charset="0"/>
        </a:defRPr>
      </a:lvl5pPr>
      <a:lvl6pPr marL="457200" algn="ctr" rtl="0" fontAlgn="base">
        <a:spcBef>
          <a:spcPct val="0"/>
        </a:spcBef>
        <a:spcAft>
          <a:spcPct val="0"/>
        </a:spcAft>
        <a:defRPr sz="8600">
          <a:solidFill>
            <a:schemeClr val="tx2"/>
          </a:solidFill>
          <a:latin typeface="Arial Black" pitchFamily="34" charset="0"/>
        </a:defRPr>
      </a:lvl6pPr>
      <a:lvl7pPr marL="914400" algn="ctr" rtl="0" fontAlgn="base">
        <a:spcBef>
          <a:spcPct val="0"/>
        </a:spcBef>
        <a:spcAft>
          <a:spcPct val="0"/>
        </a:spcAft>
        <a:defRPr sz="8600">
          <a:solidFill>
            <a:schemeClr val="tx2"/>
          </a:solidFill>
          <a:latin typeface="Arial Black" pitchFamily="34" charset="0"/>
        </a:defRPr>
      </a:lvl7pPr>
      <a:lvl8pPr marL="1371600" algn="ctr" rtl="0" fontAlgn="base">
        <a:spcBef>
          <a:spcPct val="0"/>
        </a:spcBef>
        <a:spcAft>
          <a:spcPct val="0"/>
        </a:spcAft>
        <a:defRPr sz="8600">
          <a:solidFill>
            <a:schemeClr val="tx2"/>
          </a:solidFill>
          <a:latin typeface="Arial Black" pitchFamily="34" charset="0"/>
        </a:defRPr>
      </a:lvl8pPr>
      <a:lvl9pPr marL="1828800" algn="ctr" rtl="0" fontAlgn="base">
        <a:spcBef>
          <a:spcPct val="0"/>
        </a:spcBef>
        <a:spcAft>
          <a:spcPct val="0"/>
        </a:spcAft>
        <a:defRPr sz="86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9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900">
          <a:solidFill>
            <a:schemeClr val="tx1"/>
          </a:solidFill>
          <a:latin typeface="+mn-lt"/>
        </a:defRPr>
      </a:lvl4pPr>
      <a:lvl5pPr marL="2057400" indent="-228600" algn="l" rtl="0" eaLnBrk="0" fontAlgn="base" hangingPunct="0">
        <a:spcBef>
          <a:spcPct val="20000"/>
        </a:spcBef>
        <a:spcAft>
          <a:spcPct val="0"/>
        </a:spcAft>
        <a:buChar char="»"/>
        <a:defRPr sz="1900">
          <a:solidFill>
            <a:schemeClr val="tx1"/>
          </a:solidFill>
          <a:latin typeface="+mn-lt"/>
        </a:defRPr>
      </a:lvl5pPr>
      <a:lvl6pPr marL="2514600" indent="-228600" algn="l" rtl="0" fontAlgn="base">
        <a:spcBef>
          <a:spcPct val="20000"/>
        </a:spcBef>
        <a:spcAft>
          <a:spcPct val="0"/>
        </a:spcAft>
        <a:buChar char="»"/>
        <a:defRPr sz="1900">
          <a:solidFill>
            <a:schemeClr val="tx1"/>
          </a:solidFill>
          <a:latin typeface="+mn-lt"/>
        </a:defRPr>
      </a:lvl6pPr>
      <a:lvl7pPr marL="2971800" indent="-228600" algn="l" rtl="0" fontAlgn="base">
        <a:spcBef>
          <a:spcPct val="20000"/>
        </a:spcBef>
        <a:spcAft>
          <a:spcPct val="0"/>
        </a:spcAft>
        <a:buChar char="»"/>
        <a:defRPr sz="1900">
          <a:solidFill>
            <a:schemeClr val="tx1"/>
          </a:solidFill>
          <a:latin typeface="+mn-lt"/>
        </a:defRPr>
      </a:lvl7pPr>
      <a:lvl8pPr marL="3429000" indent="-228600" algn="l" rtl="0" fontAlgn="base">
        <a:spcBef>
          <a:spcPct val="20000"/>
        </a:spcBef>
        <a:spcAft>
          <a:spcPct val="0"/>
        </a:spcAft>
        <a:buChar char="»"/>
        <a:defRPr sz="1900">
          <a:solidFill>
            <a:schemeClr val="tx1"/>
          </a:solidFill>
          <a:latin typeface="+mn-lt"/>
        </a:defRPr>
      </a:lvl8pPr>
      <a:lvl9pPr marL="3886200" indent="-228600" algn="l" rtl="0" fontAlgn="base">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eg"/><Relationship Id="rId5" Type="http://schemas.openxmlformats.org/officeDocument/2006/relationships/image" Target="../media/image3.jpg"/><Relationship Id="rId10" Type="http://schemas.openxmlformats.org/officeDocument/2006/relationships/image" Target="../media/image8.jpeg"/><Relationship Id="rId4" Type="http://schemas.openxmlformats.org/officeDocument/2006/relationships/image" Target="../media/image2.tiff"/><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5"/>
          <p:cNvSpPr>
            <a:spLocks noChangeArrowheads="1"/>
          </p:cNvSpPr>
          <p:nvPr/>
        </p:nvSpPr>
        <p:spPr bwMode="auto">
          <a:xfrm>
            <a:off x="4525963" y="1143000"/>
            <a:ext cx="34771012" cy="3446883"/>
          </a:xfrm>
          <a:prstGeom prst="rect">
            <a:avLst/>
          </a:prstGeom>
          <a:noFill/>
          <a:ln w="9525">
            <a:noFill/>
            <a:miter lim="800000"/>
            <a:headEnd/>
            <a:tailEnd/>
          </a:ln>
        </p:spPr>
        <p:txBody>
          <a:bodyPr lIns="91243" tIns="45614" rIns="91243" bIns="45614">
            <a:spAutoFit/>
          </a:bodyPr>
          <a:lstStyle/>
          <a:p>
            <a:pPr algn="ctr">
              <a:spcBef>
                <a:spcPct val="50000"/>
              </a:spcBef>
            </a:pPr>
            <a:r>
              <a:rPr lang="en-US" sz="7200" dirty="0" smtClean="0">
                <a:solidFill>
                  <a:srgbClr val="FFFFFF"/>
                </a:solidFill>
                <a:latin typeface="Arial Black" pitchFamily="34" charset="0"/>
              </a:rPr>
              <a:t>Student and Landowner Education and Watershed Stewardship </a:t>
            </a:r>
            <a:r>
              <a:rPr lang="en-US" sz="8000" dirty="0" smtClean="0">
                <a:solidFill>
                  <a:srgbClr val="FFFFFF"/>
                </a:solidFill>
                <a:latin typeface="Arial Black" pitchFamily="34" charset="0"/>
              </a:rPr>
              <a:t>(SLEWS) </a:t>
            </a:r>
            <a:r>
              <a:rPr lang="en-US" sz="7200" dirty="0" smtClean="0">
                <a:solidFill>
                  <a:srgbClr val="FFFFFF"/>
                </a:solidFill>
                <a:latin typeface="Arial Black" pitchFamily="34" charset="0"/>
              </a:rPr>
              <a:t>Program in Napa</a:t>
            </a:r>
            <a:endParaRPr lang="en-US" sz="7200" dirty="0">
              <a:solidFill>
                <a:srgbClr val="FFFFFF"/>
              </a:solidFill>
              <a:latin typeface="Arial Black" pitchFamily="34" charset="0"/>
            </a:endParaRPr>
          </a:p>
          <a:p>
            <a:pPr algn="ctr">
              <a:spcBef>
                <a:spcPct val="50000"/>
              </a:spcBef>
            </a:pPr>
            <a:r>
              <a:rPr lang="en-US" sz="4400" b="1" dirty="0" smtClean="0">
                <a:solidFill>
                  <a:srgbClr val="FFFFFF"/>
                </a:solidFill>
                <a:latin typeface="Arial" charset="0"/>
              </a:rPr>
              <a:t>A program of the Center for Land-Based Learning implemented in Napa by the Napa County Resource Conservation District</a:t>
            </a:r>
          </a:p>
        </p:txBody>
      </p:sp>
      <p:sp>
        <p:nvSpPr>
          <p:cNvPr id="1033" name="Text Box 7"/>
          <p:cNvSpPr txBox="1">
            <a:spLocks noChangeArrowheads="1"/>
          </p:cNvSpPr>
          <p:nvPr/>
        </p:nvSpPr>
        <p:spPr bwMode="auto">
          <a:xfrm>
            <a:off x="685800" y="5638800"/>
            <a:ext cx="9982200" cy="579438"/>
          </a:xfrm>
          <a:prstGeom prst="rect">
            <a:avLst/>
          </a:prstGeom>
          <a:solidFill>
            <a:schemeClr val="accent2"/>
          </a:solidFill>
          <a:ln w="9525">
            <a:noFill/>
            <a:miter lim="800000"/>
            <a:headEnd/>
            <a:tailEnd/>
          </a:ln>
        </p:spPr>
        <p:txBody>
          <a:bodyPr lIns="91267" tIns="45624" rIns="91267" bIns="45624">
            <a:spAutoFit/>
          </a:bodyPr>
          <a:lstStyle/>
          <a:p>
            <a:pPr algn="ctr" eaLnBrk="0" hangingPunct="0">
              <a:spcBef>
                <a:spcPct val="50000"/>
              </a:spcBef>
            </a:pPr>
            <a:r>
              <a:rPr lang="en-US" sz="3200" b="1" dirty="0" smtClean="0">
                <a:solidFill>
                  <a:srgbClr val="F8F8F8"/>
                </a:solidFill>
              </a:rPr>
              <a:t>About the SLEWS Program</a:t>
            </a:r>
            <a:endParaRPr lang="en-US" sz="3200" b="1" dirty="0">
              <a:solidFill>
                <a:srgbClr val="F8F8F8"/>
              </a:solidFill>
            </a:endParaRPr>
          </a:p>
        </p:txBody>
      </p:sp>
      <p:sp>
        <p:nvSpPr>
          <p:cNvPr id="1034" name="Text Box 14"/>
          <p:cNvSpPr txBox="1">
            <a:spLocks noChangeArrowheads="1"/>
          </p:cNvSpPr>
          <p:nvPr/>
        </p:nvSpPr>
        <p:spPr bwMode="auto">
          <a:xfrm>
            <a:off x="693738" y="6205538"/>
            <a:ext cx="9982200" cy="15419606"/>
          </a:xfrm>
          <a:prstGeom prst="rect">
            <a:avLst/>
          </a:prstGeom>
          <a:noFill/>
          <a:ln w="9525">
            <a:noFill/>
            <a:miter lim="800000"/>
            <a:headEnd/>
            <a:tailEnd/>
          </a:ln>
        </p:spPr>
        <p:txBody>
          <a:bodyPr lIns="457200" tIns="457200" rIns="457200" bIns="457200">
            <a:spAutoFit/>
          </a:bodyPr>
          <a:lstStyle/>
          <a:p>
            <a:endParaRPr lang="en-US" sz="3200" dirty="0" smtClean="0"/>
          </a:p>
          <a:p>
            <a:endParaRPr lang="en-US" sz="3200" dirty="0" smtClean="0"/>
          </a:p>
          <a:p>
            <a:endParaRPr lang="en-US" sz="3200" dirty="0"/>
          </a:p>
          <a:p>
            <a:endParaRPr lang="en-US" sz="3200" dirty="0" smtClean="0"/>
          </a:p>
          <a:p>
            <a:endParaRPr lang="en-US" sz="3200" dirty="0"/>
          </a:p>
          <a:p>
            <a:endParaRPr lang="en-US" sz="3200" dirty="0" smtClean="0"/>
          </a:p>
          <a:p>
            <a:r>
              <a:rPr lang="en-US" sz="3000" dirty="0" smtClean="0"/>
              <a:t>The</a:t>
            </a:r>
            <a:r>
              <a:rPr lang="en-US" sz="3000" b="1" dirty="0" smtClean="0"/>
              <a:t> </a:t>
            </a:r>
            <a:r>
              <a:rPr lang="en-US" sz="3000" b="1" dirty="0"/>
              <a:t>SLEWS </a:t>
            </a:r>
            <a:r>
              <a:rPr lang="en-US" sz="3000" dirty="0"/>
              <a:t>(Student and Landowner Education and Watershed Stewardship)</a:t>
            </a:r>
            <a:r>
              <a:rPr lang="en-US" sz="3000" b="1" dirty="0"/>
              <a:t> </a:t>
            </a:r>
            <a:r>
              <a:rPr lang="en-US" sz="3000" dirty="0"/>
              <a:t>program combines land-based education with watershed stewardship. We provide a diverse group of students with hands-on learning opportunities in order to cultivate stewardship, community and connection to the watershed. SLEWS program staff work closely with local partners and private landowners to engage students in the process of restoring wildlife habitat on farms, ranches and open spaces</a:t>
            </a:r>
            <a:r>
              <a:rPr lang="en-US" sz="3000" dirty="0" smtClean="0"/>
              <a:t>. The program is offered to students in the Sacramento, San Joaquin, Napa and Sonoma Valley watersheds. In Napa, the SLEWS program is implemented by the Napa County Resource Conservation District.</a:t>
            </a:r>
            <a:endParaRPr lang="en-US" sz="3000" dirty="0"/>
          </a:p>
          <a:p>
            <a:endParaRPr lang="en-US" sz="3000" b="1" dirty="0"/>
          </a:p>
          <a:p>
            <a:r>
              <a:rPr lang="en-US" sz="3000" dirty="0"/>
              <a:t>Participating SLEWS schools commit to a </a:t>
            </a:r>
            <a:r>
              <a:rPr lang="en-US" sz="3000" b="1" dirty="0"/>
              <a:t>year-long project </a:t>
            </a:r>
            <a:r>
              <a:rPr lang="en-US" sz="3000" dirty="0"/>
              <a:t>that evolves from season to season according to the restoration cycle. Field trip activities might include seed collecting, plant propagation, planting native vegetation, building and installing bird boxes, removing invasive species, installing irrigation equipment and monitoring. </a:t>
            </a:r>
            <a:r>
              <a:rPr lang="en-US" sz="3000" dirty="0" smtClean="0"/>
              <a:t>The </a:t>
            </a:r>
            <a:r>
              <a:rPr lang="en-US" sz="3000" dirty="0"/>
              <a:t>SLEWS program provides </a:t>
            </a:r>
            <a:r>
              <a:rPr lang="en-US" sz="3000" b="1" dirty="0"/>
              <a:t>standards-based classroom curriculum </a:t>
            </a:r>
            <a:r>
              <a:rPr lang="en-US" sz="3000" dirty="0"/>
              <a:t>for teachers, and helps teachers take advantage of their site as a place to introduce or emphasize classroom concepts. The SLEWS experience further serves to introduce students to possible </a:t>
            </a:r>
            <a:r>
              <a:rPr lang="en-US" sz="3000" b="1" dirty="0"/>
              <a:t>careers in </a:t>
            </a:r>
            <a:r>
              <a:rPr lang="en-US" sz="3000" b="1" dirty="0" smtClean="0"/>
              <a:t>agriculture</a:t>
            </a:r>
            <a:r>
              <a:rPr lang="en-US" sz="3000" b="1" dirty="0"/>
              <a:t> </a:t>
            </a:r>
            <a:r>
              <a:rPr lang="en-US" sz="3000" b="1" dirty="0" smtClean="0"/>
              <a:t>and </a:t>
            </a:r>
            <a:r>
              <a:rPr lang="en-US" sz="3000" b="1" dirty="0"/>
              <a:t>natural resource conservation</a:t>
            </a:r>
            <a:r>
              <a:rPr lang="en-US" sz="3000" dirty="0"/>
              <a:t>, while developing their skills as </a:t>
            </a:r>
            <a:r>
              <a:rPr lang="en-US" sz="3000" b="1" dirty="0"/>
              <a:t>leaders</a:t>
            </a:r>
            <a:r>
              <a:rPr lang="en-US" sz="3000" dirty="0"/>
              <a:t>.</a:t>
            </a:r>
            <a:endParaRPr lang="en-US" sz="3000" b="1" dirty="0"/>
          </a:p>
        </p:txBody>
      </p:sp>
      <p:sp>
        <p:nvSpPr>
          <p:cNvPr id="1035" name="Text Box 388"/>
          <p:cNvSpPr txBox="1">
            <a:spLocks noChangeArrowheads="1"/>
          </p:cNvSpPr>
          <p:nvPr/>
        </p:nvSpPr>
        <p:spPr bwMode="auto">
          <a:xfrm>
            <a:off x="693738" y="21222345"/>
            <a:ext cx="9982200" cy="579437"/>
          </a:xfrm>
          <a:prstGeom prst="rect">
            <a:avLst/>
          </a:prstGeom>
          <a:solidFill>
            <a:schemeClr val="accent2"/>
          </a:solidFill>
          <a:ln w="9525">
            <a:noFill/>
            <a:miter lim="800000"/>
            <a:headEnd/>
            <a:tailEnd/>
          </a:ln>
        </p:spPr>
        <p:txBody>
          <a:bodyPr lIns="91267" tIns="45624" rIns="91267" bIns="45624">
            <a:spAutoFit/>
          </a:bodyPr>
          <a:lstStyle/>
          <a:p>
            <a:pPr algn="ctr" eaLnBrk="0" hangingPunct="0">
              <a:spcBef>
                <a:spcPct val="50000"/>
              </a:spcBef>
            </a:pPr>
            <a:r>
              <a:rPr lang="en-US" sz="3200" b="1" dirty="0" smtClean="0">
                <a:solidFill>
                  <a:srgbClr val="F8F8F8"/>
                </a:solidFill>
              </a:rPr>
              <a:t>Goals of the SLEWS Program</a:t>
            </a:r>
            <a:endParaRPr lang="en-US" sz="3200" b="1" dirty="0">
              <a:solidFill>
                <a:srgbClr val="F8F8F8"/>
              </a:solidFill>
            </a:endParaRPr>
          </a:p>
        </p:txBody>
      </p:sp>
      <p:sp>
        <p:nvSpPr>
          <p:cNvPr id="1037" name="Text Box 405"/>
          <p:cNvSpPr txBox="1">
            <a:spLocks noChangeArrowheads="1"/>
          </p:cNvSpPr>
          <p:nvPr/>
        </p:nvSpPr>
        <p:spPr bwMode="auto">
          <a:xfrm>
            <a:off x="11490325" y="5626100"/>
            <a:ext cx="9982200" cy="579438"/>
          </a:xfrm>
          <a:prstGeom prst="rect">
            <a:avLst/>
          </a:prstGeom>
          <a:solidFill>
            <a:schemeClr val="accent2"/>
          </a:solidFill>
          <a:ln w="9525">
            <a:noFill/>
            <a:miter lim="800000"/>
            <a:headEnd/>
            <a:tailEnd/>
          </a:ln>
        </p:spPr>
        <p:txBody>
          <a:bodyPr lIns="91267" tIns="45624" rIns="91267" bIns="45624">
            <a:spAutoFit/>
          </a:bodyPr>
          <a:lstStyle/>
          <a:p>
            <a:pPr algn="ctr" eaLnBrk="0" hangingPunct="0">
              <a:spcBef>
                <a:spcPct val="50000"/>
              </a:spcBef>
            </a:pPr>
            <a:r>
              <a:rPr lang="en-US" sz="3200" b="1" dirty="0" smtClean="0">
                <a:solidFill>
                  <a:srgbClr val="F8F8F8"/>
                </a:solidFill>
              </a:rPr>
              <a:t>Methods</a:t>
            </a:r>
            <a:endParaRPr lang="en-US" sz="3200" b="1" dirty="0">
              <a:solidFill>
                <a:srgbClr val="F8F8F8"/>
              </a:solidFill>
            </a:endParaRPr>
          </a:p>
        </p:txBody>
      </p:sp>
      <p:sp>
        <p:nvSpPr>
          <p:cNvPr id="1038" name="Text Box 406"/>
          <p:cNvSpPr txBox="1">
            <a:spLocks noChangeArrowheads="1"/>
          </p:cNvSpPr>
          <p:nvPr/>
        </p:nvSpPr>
        <p:spPr bwMode="auto">
          <a:xfrm>
            <a:off x="11490325" y="6218238"/>
            <a:ext cx="9982200" cy="7386638"/>
          </a:xfrm>
          <a:prstGeom prst="rect">
            <a:avLst/>
          </a:prstGeom>
          <a:noFill/>
          <a:ln w="9525">
            <a:noFill/>
            <a:miter lim="800000"/>
            <a:headEnd/>
            <a:tailEnd/>
          </a:ln>
        </p:spPr>
        <p:txBody>
          <a:bodyPr lIns="457200" tIns="457200" rIns="457200" bIns="457200">
            <a:spAutoFit/>
          </a:bodyPr>
          <a:lstStyle/>
          <a:p>
            <a:r>
              <a:rPr lang="en-US" sz="3000" dirty="0"/>
              <a:t>The SLEWS Program methodology is based on site adoption, </a:t>
            </a:r>
            <a:r>
              <a:rPr lang="en-US" sz="3000" dirty="0" smtClean="0"/>
              <a:t>collaboration, </a:t>
            </a:r>
            <a:r>
              <a:rPr lang="en-US" sz="3000" dirty="0"/>
              <a:t>mentoring, </a:t>
            </a:r>
            <a:r>
              <a:rPr lang="en-US" sz="3000" dirty="0" smtClean="0"/>
              <a:t>and project enrichment.</a:t>
            </a:r>
            <a:endParaRPr lang="en-US" sz="3000" dirty="0"/>
          </a:p>
          <a:p>
            <a:r>
              <a:rPr lang="en-US" sz="3000" dirty="0"/>
              <a:t> </a:t>
            </a:r>
          </a:p>
          <a:p>
            <a:r>
              <a:rPr lang="en-US" sz="3000" dirty="0"/>
              <a:t>Site Adoption – Two </a:t>
            </a:r>
            <a:r>
              <a:rPr lang="en-US" sz="3000" dirty="0" smtClean="0"/>
              <a:t>separate </a:t>
            </a:r>
            <a:r>
              <a:rPr lang="en-US" sz="3000" dirty="0"/>
              <a:t>classes of high school students each adopted a restoration project </a:t>
            </a:r>
            <a:r>
              <a:rPr lang="en-US" sz="3000" dirty="0" smtClean="0"/>
              <a:t>and </a:t>
            </a:r>
            <a:r>
              <a:rPr lang="en-US" sz="3000" dirty="0"/>
              <a:t>visited their site three times throughout the year. These riparian ecosystems adjacent to vineyards </a:t>
            </a:r>
            <a:r>
              <a:rPr lang="en-US" sz="3000" dirty="0" smtClean="0"/>
              <a:t>provide benefits to the agricultural operation as well as the watershed as a whole. Over </a:t>
            </a:r>
            <a:r>
              <a:rPr lang="en-US" sz="3000" dirty="0"/>
              <a:t>time, site adoption leads to a sense of ownership as students begin to witness the changes that take place as a result of their hard work. The sense of ownership, commitment and caring they develop for their adopted sites set the foundation for a broader commitment and caring for the natural world. </a:t>
            </a:r>
          </a:p>
          <a:p>
            <a:endParaRPr lang="en-US" sz="3000" dirty="0" smtClean="0"/>
          </a:p>
        </p:txBody>
      </p:sp>
      <p:sp>
        <p:nvSpPr>
          <p:cNvPr id="1046" name="Text Box 424"/>
          <p:cNvSpPr txBox="1">
            <a:spLocks noChangeArrowheads="1"/>
          </p:cNvSpPr>
          <p:nvPr/>
        </p:nvSpPr>
        <p:spPr bwMode="auto">
          <a:xfrm>
            <a:off x="22272625" y="5626100"/>
            <a:ext cx="9982200" cy="579438"/>
          </a:xfrm>
          <a:prstGeom prst="rect">
            <a:avLst/>
          </a:prstGeom>
          <a:solidFill>
            <a:schemeClr val="accent2"/>
          </a:solidFill>
          <a:ln w="9525">
            <a:noFill/>
            <a:miter lim="800000"/>
            <a:headEnd/>
            <a:tailEnd/>
          </a:ln>
        </p:spPr>
        <p:txBody>
          <a:bodyPr lIns="91267" tIns="45624" rIns="91267" bIns="45624">
            <a:spAutoFit/>
          </a:bodyPr>
          <a:lstStyle/>
          <a:p>
            <a:pPr algn="ctr" eaLnBrk="0" hangingPunct="0">
              <a:spcBef>
                <a:spcPct val="50000"/>
              </a:spcBef>
            </a:pPr>
            <a:r>
              <a:rPr lang="en-US" sz="3200" b="1" dirty="0" smtClean="0">
                <a:solidFill>
                  <a:srgbClr val="F8F8F8"/>
                </a:solidFill>
              </a:rPr>
              <a:t>SLEWS Project Locations</a:t>
            </a:r>
            <a:endParaRPr lang="en-US" sz="3200" b="1" dirty="0">
              <a:solidFill>
                <a:srgbClr val="F8F8F8"/>
              </a:solidFill>
            </a:endParaRPr>
          </a:p>
        </p:txBody>
      </p:sp>
      <p:sp>
        <p:nvSpPr>
          <p:cNvPr id="1047" name="Text Box 425"/>
          <p:cNvSpPr txBox="1">
            <a:spLocks noChangeArrowheads="1"/>
          </p:cNvSpPr>
          <p:nvPr/>
        </p:nvSpPr>
        <p:spPr bwMode="auto">
          <a:xfrm>
            <a:off x="22272625" y="6218238"/>
            <a:ext cx="9982200" cy="16158270"/>
          </a:xfrm>
          <a:prstGeom prst="rect">
            <a:avLst/>
          </a:prstGeom>
          <a:noFill/>
          <a:ln w="9525">
            <a:noFill/>
            <a:miter lim="800000"/>
            <a:headEnd/>
            <a:tailEnd/>
          </a:ln>
        </p:spPr>
        <p:txBody>
          <a:bodyPr lIns="457200" tIns="457200" rIns="457200" bIns="457200">
            <a:spAutoFit/>
          </a:bodyPr>
          <a:lstStyle/>
          <a:p>
            <a:pPr defTabSz="4389438" eaLnBrk="0" hangingPunct="0"/>
            <a:r>
              <a:rPr lang="en-US" sz="3000" dirty="0" smtClean="0"/>
              <a:t>Each year the SLEWS program matches each high school class with a new habitat restoration project. Most SLEWS projects are on private land in partnership with local landowners. </a:t>
            </a:r>
          </a:p>
          <a:p>
            <a:pPr defTabSz="4389438" eaLnBrk="0" hangingPunct="0"/>
            <a:endParaRPr lang="en-US" sz="3000" dirty="0"/>
          </a:p>
          <a:p>
            <a:pPr defTabSz="4389438" eaLnBrk="0" hangingPunct="0"/>
            <a:r>
              <a:rPr lang="en-US" sz="3000" dirty="0" smtClean="0"/>
              <a:t>Two high schools participated in the 2010-2011 school year. </a:t>
            </a:r>
          </a:p>
          <a:p>
            <a:pPr defTabSz="4389438" eaLnBrk="0" hangingPunct="0"/>
            <a:r>
              <a:rPr lang="en-US" sz="3000" dirty="0" smtClean="0"/>
              <a:t>	</a:t>
            </a:r>
            <a:r>
              <a:rPr lang="en-US" sz="3000" i="1" dirty="0" smtClean="0"/>
              <a:t>             SLEWS Site Map</a:t>
            </a:r>
            <a:endParaRPr lang="en-US" sz="3000" i="1" dirty="0"/>
          </a:p>
          <a:p>
            <a:pPr defTabSz="4389438" eaLnBrk="0" hangingPunct="0"/>
            <a:r>
              <a:rPr lang="en-US" sz="3000" dirty="0" smtClean="0"/>
              <a:t>Napa High School adopted a</a:t>
            </a:r>
          </a:p>
          <a:p>
            <a:pPr defTabSz="4389438" eaLnBrk="0" hangingPunct="0"/>
            <a:r>
              <a:rPr lang="en-US" sz="3000" dirty="0" smtClean="0"/>
              <a:t>habitat project on Doak </a:t>
            </a:r>
          </a:p>
          <a:p>
            <a:pPr defTabSz="4389438" eaLnBrk="0" hangingPunct="0"/>
            <a:r>
              <a:rPr lang="en-US" sz="3000" dirty="0" smtClean="0"/>
              <a:t>Creek in Oakville. The</a:t>
            </a:r>
          </a:p>
          <a:p>
            <a:pPr defTabSz="4389438" eaLnBrk="0" hangingPunct="0"/>
            <a:r>
              <a:rPr lang="en-US" sz="3000" dirty="0" smtClean="0"/>
              <a:t>property </a:t>
            </a:r>
            <a:r>
              <a:rPr lang="en-US" sz="3000" dirty="0"/>
              <a:t>is </a:t>
            </a:r>
            <a:r>
              <a:rPr lang="en-US" sz="3000" dirty="0" smtClean="0"/>
              <a:t>owned </a:t>
            </a:r>
            <a:r>
              <a:rPr lang="en-US" sz="3000" dirty="0"/>
              <a:t>by </a:t>
            </a:r>
            <a:r>
              <a:rPr lang="en-US" sz="3000" dirty="0" smtClean="0"/>
              <a:t>Robert</a:t>
            </a:r>
          </a:p>
          <a:p>
            <a:pPr defTabSz="4389438" eaLnBrk="0" hangingPunct="0"/>
            <a:r>
              <a:rPr lang="en-US" sz="3000" dirty="0" smtClean="0"/>
              <a:t>Mondavi Vineyards </a:t>
            </a:r>
            <a:r>
              <a:rPr lang="en-US" sz="3000" dirty="0"/>
              <a:t>and is </a:t>
            </a:r>
            <a:endParaRPr lang="en-US" sz="3000" dirty="0" smtClean="0"/>
          </a:p>
          <a:p>
            <a:pPr defTabSz="4389438" eaLnBrk="0" hangingPunct="0"/>
            <a:r>
              <a:rPr lang="en-US" sz="3000" dirty="0" smtClean="0"/>
              <a:t>part </a:t>
            </a:r>
            <a:r>
              <a:rPr lang="en-US" sz="3000" dirty="0"/>
              <a:t>of </a:t>
            </a:r>
            <a:r>
              <a:rPr lang="en-US" sz="3000" dirty="0" smtClean="0"/>
              <a:t>the famous </a:t>
            </a:r>
            <a:r>
              <a:rPr lang="en-US" sz="3000" dirty="0"/>
              <a:t>To Kalon </a:t>
            </a:r>
            <a:endParaRPr lang="en-US" sz="3000" dirty="0" smtClean="0"/>
          </a:p>
          <a:p>
            <a:pPr defTabSz="4389438" eaLnBrk="0" hangingPunct="0"/>
            <a:r>
              <a:rPr lang="en-US" sz="3000" dirty="0" smtClean="0"/>
              <a:t>vineyard</a:t>
            </a:r>
            <a:r>
              <a:rPr lang="en-US" sz="3000" dirty="0"/>
              <a:t>. </a:t>
            </a:r>
            <a:r>
              <a:rPr lang="en-US" sz="3000" dirty="0" smtClean="0"/>
              <a:t>The </a:t>
            </a:r>
            <a:r>
              <a:rPr lang="en-US" sz="3000" dirty="0"/>
              <a:t>site is part of </a:t>
            </a:r>
            <a:r>
              <a:rPr lang="en-US" sz="3000" dirty="0" smtClean="0"/>
              <a:t>a</a:t>
            </a:r>
          </a:p>
          <a:p>
            <a:pPr defTabSz="4389438" eaLnBrk="0" hangingPunct="0"/>
            <a:r>
              <a:rPr lang="en-US" sz="3000" dirty="0" smtClean="0"/>
              <a:t>multi-year </a:t>
            </a:r>
            <a:r>
              <a:rPr lang="en-US" sz="3000" dirty="0"/>
              <a:t>riparian </a:t>
            </a:r>
            <a:r>
              <a:rPr lang="en-US" sz="3000" dirty="0" smtClean="0"/>
              <a:t>restoration</a:t>
            </a:r>
          </a:p>
          <a:p>
            <a:pPr defTabSz="4389438" eaLnBrk="0" hangingPunct="0"/>
            <a:r>
              <a:rPr lang="en-US" sz="3000" dirty="0" smtClean="0"/>
              <a:t>project </a:t>
            </a:r>
            <a:r>
              <a:rPr lang="en-US" sz="3000" dirty="0"/>
              <a:t>located roughly 1 </a:t>
            </a:r>
            <a:r>
              <a:rPr lang="en-US" sz="3000" dirty="0" smtClean="0"/>
              <a:t>mile</a:t>
            </a:r>
          </a:p>
          <a:p>
            <a:pPr defTabSz="4389438" eaLnBrk="0" hangingPunct="0"/>
            <a:r>
              <a:rPr lang="en-US" sz="3000" dirty="0" smtClean="0"/>
              <a:t>upstream </a:t>
            </a:r>
            <a:r>
              <a:rPr lang="en-US" sz="3000" dirty="0"/>
              <a:t>of </a:t>
            </a:r>
            <a:r>
              <a:rPr lang="en-US" sz="3000" dirty="0" smtClean="0"/>
              <a:t>the </a:t>
            </a:r>
            <a:r>
              <a:rPr lang="en-US" sz="3000" dirty="0"/>
              <a:t>confluence </a:t>
            </a:r>
            <a:endParaRPr lang="en-US" sz="3000" dirty="0" smtClean="0"/>
          </a:p>
          <a:p>
            <a:pPr defTabSz="4389438" eaLnBrk="0" hangingPunct="0"/>
            <a:r>
              <a:rPr lang="en-US" sz="3000" dirty="0" smtClean="0"/>
              <a:t>with </a:t>
            </a:r>
            <a:r>
              <a:rPr lang="en-US" sz="3000" dirty="0"/>
              <a:t>the Napa River. The </a:t>
            </a:r>
            <a:endParaRPr lang="en-US" sz="3000" dirty="0" smtClean="0"/>
          </a:p>
          <a:p>
            <a:pPr defTabSz="4389438" eaLnBrk="0" hangingPunct="0"/>
            <a:r>
              <a:rPr lang="en-US" sz="3000" dirty="0" smtClean="0"/>
              <a:t>students </a:t>
            </a:r>
            <a:r>
              <a:rPr lang="en-US" sz="3000" dirty="0"/>
              <a:t>helped create a </a:t>
            </a:r>
            <a:endParaRPr lang="en-US" sz="3000" dirty="0" smtClean="0"/>
          </a:p>
          <a:p>
            <a:pPr defTabSz="4389438" eaLnBrk="0" hangingPunct="0"/>
            <a:r>
              <a:rPr lang="en-US" sz="3000" dirty="0" smtClean="0"/>
              <a:t>healthy </a:t>
            </a:r>
            <a:r>
              <a:rPr lang="en-US" sz="3000" dirty="0"/>
              <a:t>riparian corridor </a:t>
            </a:r>
            <a:endParaRPr lang="en-US" sz="3000" dirty="0" smtClean="0"/>
          </a:p>
          <a:p>
            <a:pPr defTabSz="4389438" eaLnBrk="0" hangingPunct="0"/>
            <a:r>
              <a:rPr lang="en-US" sz="3000" dirty="0" smtClean="0"/>
              <a:t>around </a:t>
            </a:r>
            <a:r>
              <a:rPr lang="en-US" sz="3000" dirty="0"/>
              <a:t>the creek by </a:t>
            </a:r>
            <a:r>
              <a:rPr lang="en-US" sz="3000" dirty="0" smtClean="0"/>
              <a:t>planting</a:t>
            </a:r>
          </a:p>
          <a:p>
            <a:pPr defTabSz="4389438" eaLnBrk="0" hangingPunct="0"/>
            <a:r>
              <a:rPr lang="en-US" sz="3000" dirty="0" smtClean="0"/>
              <a:t>many </a:t>
            </a:r>
            <a:r>
              <a:rPr lang="en-US" sz="3000" dirty="0"/>
              <a:t>different native </a:t>
            </a:r>
            <a:r>
              <a:rPr lang="en-US" sz="3000" dirty="0" smtClean="0"/>
              <a:t>plants</a:t>
            </a:r>
          </a:p>
          <a:p>
            <a:pPr defTabSz="4389438" eaLnBrk="0" hangingPunct="0"/>
            <a:r>
              <a:rPr lang="en-US" sz="3000" dirty="0" smtClean="0"/>
              <a:t>and </a:t>
            </a:r>
            <a:r>
              <a:rPr lang="en-US" sz="3000" dirty="0"/>
              <a:t>removing invasive </a:t>
            </a:r>
            <a:endParaRPr lang="en-US" sz="3000" dirty="0" smtClean="0"/>
          </a:p>
          <a:p>
            <a:pPr defTabSz="4389438" eaLnBrk="0" hangingPunct="0"/>
            <a:r>
              <a:rPr lang="en-US" sz="3000" dirty="0" smtClean="0"/>
              <a:t>species</a:t>
            </a:r>
            <a:r>
              <a:rPr lang="en-US" sz="3000" dirty="0"/>
              <a:t>. </a:t>
            </a:r>
            <a:endParaRPr lang="en-US" sz="3000" dirty="0" smtClean="0"/>
          </a:p>
          <a:p>
            <a:pPr defTabSz="4389438" eaLnBrk="0" hangingPunct="0"/>
            <a:endParaRPr lang="en-US" sz="3000" dirty="0" smtClean="0"/>
          </a:p>
          <a:p>
            <a:pPr defTabSz="4389438" eaLnBrk="0" hangingPunct="0"/>
            <a:r>
              <a:rPr lang="en-US" sz="3000" dirty="0" smtClean="0"/>
              <a:t>New Tech High School adopted a project at </a:t>
            </a:r>
            <a:r>
              <a:rPr lang="en-US" sz="3000" dirty="0"/>
              <a:t>Scott Creek, a tributary of Carneros Creek in the Carneros region of Southern Napa.  Students helped to restore a section of the creek by helping plant various native plants, stabilize the creek banks, and remove invasive plants.  This work is part of a larger restoration project on the property in which three earthen dams and a road crossing were removed to create a continuous stream channel.</a:t>
            </a:r>
          </a:p>
          <a:p>
            <a:pPr defTabSz="4389438" eaLnBrk="0" hangingPunct="0"/>
            <a:endParaRPr lang="en-US" sz="3000" dirty="0">
              <a:solidFill>
                <a:srgbClr val="009900"/>
              </a:solidFill>
            </a:endParaRPr>
          </a:p>
        </p:txBody>
      </p:sp>
      <p:sp>
        <p:nvSpPr>
          <p:cNvPr id="1051" name="Text Box 437"/>
          <p:cNvSpPr txBox="1">
            <a:spLocks noChangeArrowheads="1"/>
          </p:cNvSpPr>
          <p:nvPr/>
        </p:nvSpPr>
        <p:spPr bwMode="auto">
          <a:xfrm>
            <a:off x="22272625" y="21126797"/>
            <a:ext cx="9982200" cy="579437"/>
          </a:xfrm>
          <a:prstGeom prst="rect">
            <a:avLst/>
          </a:prstGeom>
          <a:solidFill>
            <a:schemeClr val="accent2"/>
          </a:solidFill>
          <a:ln w="9525">
            <a:noFill/>
            <a:miter lim="800000"/>
            <a:headEnd/>
            <a:tailEnd/>
          </a:ln>
        </p:spPr>
        <p:txBody>
          <a:bodyPr lIns="91267" tIns="45624" rIns="91267" bIns="45624">
            <a:spAutoFit/>
          </a:bodyPr>
          <a:lstStyle/>
          <a:p>
            <a:pPr algn="ctr" eaLnBrk="0" hangingPunct="0">
              <a:spcBef>
                <a:spcPct val="50000"/>
              </a:spcBef>
            </a:pPr>
            <a:r>
              <a:rPr lang="en-US" sz="3200" b="1" dirty="0" smtClean="0">
                <a:solidFill>
                  <a:srgbClr val="F8F8F8"/>
                </a:solidFill>
              </a:rPr>
              <a:t>Accomplishments</a:t>
            </a:r>
            <a:endParaRPr lang="en-US" sz="3200" b="1" dirty="0">
              <a:solidFill>
                <a:srgbClr val="F8F8F8"/>
              </a:solidFill>
            </a:endParaRPr>
          </a:p>
        </p:txBody>
      </p:sp>
      <p:sp>
        <p:nvSpPr>
          <p:cNvPr id="1052" name="Text Box 438"/>
          <p:cNvSpPr txBox="1">
            <a:spLocks noChangeArrowheads="1"/>
          </p:cNvSpPr>
          <p:nvPr/>
        </p:nvSpPr>
        <p:spPr bwMode="auto">
          <a:xfrm>
            <a:off x="22272625" y="21503183"/>
            <a:ext cx="9982200" cy="6924973"/>
          </a:xfrm>
          <a:prstGeom prst="rect">
            <a:avLst/>
          </a:prstGeom>
          <a:noFill/>
          <a:ln w="9525">
            <a:noFill/>
            <a:miter lim="800000"/>
            <a:headEnd/>
            <a:tailEnd/>
          </a:ln>
        </p:spPr>
        <p:txBody>
          <a:bodyPr lIns="457200" tIns="457200" rIns="457200" bIns="457200">
            <a:spAutoFit/>
          </a:bodyPr>
          <a:lstStyle/>
          <a:p>
            <a:pPr defTabSz="4389438"/>
            <a:r>
              <a:rPr lang="en-US" sz="3000" dirty="0" smtClean="0"/>
              <a:t>Napa High School at Doak Creek:</a:t>
            </a:r>
          </a:p>
          <a:p>
            <a:pPr defTabSz="4389438"/>
            <a:r>
              <a:rPr lang="en-US" sz="3000" dirty="0" smtClean="0"/>
              <a:t>24 students participated in three field days</a:t>
            </a:r>
          </a:p>
          <a:p>
            <a:pPr lvl="0"/>
            <a:r>
              <a:rPr lang="en-US" sz="3000" dirty="0"/>
              <a:t>Over 60 native trees and shrubs planted</a:t>
            </a:r>
          </a:p>
          <a:p>
            <a:pPr lvl="0"/>
            <a:r>
              <a:rPr lang="en-US" sz="3000" dirty="0"/>
              <a:t>12 Kestrel boxes built</a:t>
            </a:r>
          </a:p>
          <a:p>
            <a:pPr lvl="0"/>
            <a:r>
              <a:rPr lang="en-US" sz="3000" dirty="0"/>
              <a:t>200+ sq. feet of invasive plants cleared</a:t>
            </a:r>
          </a:p>
          <a:p>
            <a:pPr lvl="0"/>
            <a:r>
              <a:rPr lang="en-US" sz="3000" dirty="0"/>
              <a:t>Weeding, mulching and other maintenance </a:t>
            </a:r>
            <a:r>
              <a:rPr lang="en-US" sz="3000" dirty="0" smtClean="0"/>
              <a:t>performed</a:t>
            </a:r>
          </a:p>
          <a:p>
            <a:pPr defTabSz="4389438"/>
            <a:endParaRPr lang="en-US" sz="3000" dirty="0"/>
          </a:p>
          <a:p>
            <a:pPr defTabSz="4389438"/>
            <a:r>
              <a:rPr lang="en-US" sz="3000" dirty="0" smtClean="0"/>
              <a:t>New Tech High School at Scott Creek:</a:t>
            </a:r>
          </a:p>
          <a:p>
            <a:pPr lvl="0"/>
            <a:r>
              <a:rPr lang="en-US" sz="3000" dirty="0" smtClean="0"/>
              <a:t>22 students participated in three field days</a:t>
            </a:r>
          </a:p>
          <a:p>
            <a:pPr lvl="0"/>
            <a:r>
              <a:rPr lang="en-US" sz="3000" dirty="0" smtClean="0"/>
              <a:t>100 </a:t>
            </a:r>
            <a:r>
              <a:rPr lang="en-US" sz="3000" dirty="0"/>
              <a:t>native trees and shrubs planted</a:t>
            </a:r>
          </a:p>
          <a:p>
            <a:pPr lvl="0"/>
            <a:r>
              <a:rPr lang="en-US" sz="3000" dirty="0"/>
              <a:t>300+ invasive plants removed</a:t>
            </a:r>
          </a:p>
          <a:p>
            <a:pPr lvl="0"/>
            <a:r>
              <a:rPr lang="en-US" sz="3000" dirty="0"/>
              <a:t>Weeding, mulching and other maintenance performed</a:t>
            </a:r>
          </a:p>
          <a:p>
            <a:pPr defTabSz="4389438"/>
            <a:endParaRPr lang="en-US" sz="3000" dirty="0"/>
          </a:p>
        </p:txBody>
      </p:sp>
      <p:sp>
        <p:nvSpPr>
          <p:cNvPr id="1090" name="Text Box 479"/>
          <p:cNvSpPr txBox="1">
            <a:spLocks noChangeArrowheads="1"/>
          </p:cNvSpPr>
          <p:nvPr/>
        </p:nvSpPr>
        <p:spPr bwMode="auto">
          <a:xfrm>
            <a:off x="33078738" y="20679588"/>
            <a:ext cx="9982200" cy="579437"/>
          </a:xfrm>
          <a:prstGeom prst="rect">
            <a:avLst/>
          </a:prstGeom>
          <a:solidFill>
            <a:schemeClr val="accent2"/>
          </a:solidFill>
          <a:ln w="9525">
            <a:noFill/>
            <a:miter lim="800000"/>
            <a:headEnd/>
            <a:tailEnd/>
          </a:ln>
        </p:spPr>
        <p:txBody>
          <a:bodyPr lIns="91267" tIns="45624" rIns="91267" bIns="45624">
            <a:spAutoFit/>
          </a:bodyPr>
          <a:lstStyle/>
          <a:p>
            <a:pPr algn="ctr" eaLnBrk="0" hangingPunct="0">
              <a:spcBef>
                <a:spcPct val="50000"/>
              </a:spcBef>
            </a:pPr>
            <a:r>
              <a:rPr lang="en-US" sz="3200" b="1" dirty="0" smtClean="0">
                <a:solidFill>
                  <a:srgbClr val="F8F8F8"/>
                </a:solidFill>
              </a:rPr>
              <a:t>Funding</a:t>
            </a:r>
            <a:endParaRPr lang="en-US" sz="3200" b="1" dirty="0">
              <a:solidFill>
                <a:srgbClr val="F8F8F8"/>
              </a:solidFill>
            </a:endParaRPr>
          </a:p>
        </p:txBody>
      </p:sp>
      <p:sp>
        <p:nvSpPr>
          <p:cNvPr id="1091" name="Text Box 480"/>
          <p:cNvSpPr txBox="1">
            <a:spLocks noChangeArrowheads="1"/>
          </p:cNvSpPr>
          <p:nvPr/>
        </p:nvSpPr>
        <p:spPr bwMode="auto">
          <a:xfrm>
            <a:off x="33078738" y="26078397"/>
            <a:ext cx="9982200" cy="579437"/>
          </a:xfrm>
          <a:prstGeom prst="rect">
            <a:avLst/>
          </a:prstGeom>
          <a:solidFill>
            <a:schemeClr val="accent2"/>
          </a:solidFill>
          <a:ln w="9525">
            <a:noFill/>
            <a:miter lim="800000"/>
            <a:headEnd/>
            <a:tailEnd/>
          </a:ln>
        </p:spPr>
        <p:txBody>
          <a:bodyPr lIns="91267" tIns="45624" rIns="91267" bIns="45624">
            <a:spAutoFit/>
          </a:bodyPr>
          <a:lstStyle/>
          <a:p>
            <a:pPr algn="ctr" eaLnBrk="0" hangingPunct="0">
              <a:spcBef>
                <a:spcPct val="50000"/>
              </a:spcBef>
            </a:pPr>
            <a:r>
              <a:rPr lang="en-US" sz="3200" b="1" dirty="0">
                <a:solidFill>
                  <a:srgbClr val="F8F8F8"/>
                </a:solidFill>
              </a:rPr>
              <a:t>Contact information</a:t>
            </a:r>
          </a:p>
        </p:txBody>
      </p:sp>
      <p:sp>
        <p:nvSpPr>
          <p:cNvPr id="1093" name="Text Box 482"/>
          <p:cNvSpPr txBox="1">
            <a:spLocks noChangeArrowheads="1"/>
          </p:cNvSpPr>
          <p:nvPr/>
        </p:nvSpPr>
        <p:spPr bwMode="auto">
          <a:xfrm>
            <a:off x="33078738" y="21259025"/>
            <a:ext cx="9982200" cy="5109091"/>
          </a:xfrm>
          <a:prstGeom prst="rect">
            <a:avLst/>
          </a:prstGeom>
          <a:noFill/>
          <a:ln w="9525">
            <a:noFill/>
            <a:miter lim="800000"/>
            <a:headEnd/>
            <a:tailEnd/>
          </a:ln>
        </p:spPr>
        <p:txBody>
          <a:bodyPr lIns="457200" tIns="457200" rIns="457200" bIns="457200">
            <a:spAutoFit/>
          </a:bodyPr>
          <a:lstStyle/>
          <a:p>
            <a:pPr lvl="0"/>
            <a:r>
              <a:rPr lang="en-US" sz="3000" dirty="0" smtClean="0"/>
              <a:t>The SLEWS program is made possible by grants from local organizations. This year’s projects were graciously supported by:</a:t>
            </a:r>
          </a:p>
          <a:p>
            <a:pPr lvl="0"/>
            <a:endParaRPr lang="en-US" sz="3000" dirty="0" smtClean="0"/>
          </a:p>
          <a:p>
            <a:pPr lvl="0" algn="ctr"/>
            <a:r>
              <a:rPr lang="en-US" sz="3000" dirty="0" smtClean="0"/>
              <a:t>North </a:t>
            </a:r>
            <a:r>
              <a:rPr lang="en-US" sz="3000" dirty="0"/>
              <a:t>Bay Watershed Association</a:t>
            </a:r>
          </a:p>
          <a:p>
            <a:pPr lvl="0" algn="ctr"/>
            <a:r>
              <a:rPr lang="en-US" sz="3000" dirty="0"/>
              <a:t>Napa Valley Community Foundation</a:t>
            </a:r>
          </a:p>
          <a:p>
            <a:pPr lvl="0" algn="ctr"/>
            <a:r>
              <a:rPr lang="en-US" sz="3000" dirty="0"/>
              <a:t>Friends of the Napa </a:t>
            </a:r>
            <a:r>
              <a:rPr lang="en-US" sz="3000" dirty="0" smtClean="0"/>
              <a:t>River</a:t>
            </a:r>
          </a:p>
          <a:p>
            <a:pPr algn="ctr"/>
            <a:r>
              <a:rPr lang="en-US" sz="3000" dirty="0"/>
              <a:t>Mondavi Vineyards</a:t>
            </a:r>
          </a:p>
          <a:p>
            <a:pPr lvl="0"/>
            <a:endParaRPr lang="en-US" sz="3200" dirty="0"/>
          </a:p>
          <a:p>
            <a:pPr defTabSz="4389438"/>
            <a:endParaRPr lang="en-US" sz="3000" b="1" dirty="0"/>
          </a:p>
        </p:txBody>
      </p:sp>
      <p:sp>
        <p:nvSpPr>
          <p:cNvPr id="1098" name="Text Box 389"/>
          <p:cNvSpPr txBox="1">
            <a:spLocks noChangeArrowheads="1"/>
          </p:cNvSpPr>
          <p:nvPr/>
        </p:nvSpPr>
        <p:spPr bwMode="auto">
          <a:xfrm>
            <a:off x="693738" y="21600538"/>
            <a:ext cx="9982200" cy="11818620"/>
          </a:xfrm>
          <a:prstGeom prst="rect">
            <a:avLst/>
          </a:prstGeom>
          <a:noFill/>
          <a:ln w="9525">
            <a:noFill/>
            <a:miter lim="800000"/>
            <a:headEnd/>
            <a:tailEnd/>
          </a:ln>
        </p:spPr>
        <p:txBody>
          <a:bodyPr lIns="457200" tIns="457200" rIns="457200" bIns="457200">
            <a:spAutoFit/>
          </a:bodyPr>
          <a:lstStyle/>
          <a:p>
            <a:r>
              <a:rPr lang="en-US" sz="3000" dirty="0" smtClean="0"/>
              <a:t>Our goals are to:</a:t>
            </a:r>
          </a:p>
          <a:p>
            <a:pPr marL="457200" indent="-457200">
              <a:buFont typeface="Arial"/>
              <a:buChar char="•"/>
            </a:pPr>
            <a:r>
              <a:rPr lang="en-US" sz="3000" dirty="0" smtClean="0"/>
              <a:t>Provide </a:t>
            </a:r>
            <a:r>
              <a:rPr lang="en-US" sz="3000" dirty="0"/>
              <a:t>real-world projects that </a:t>
            </a:r>
            <a:r>
              <a:rPr lang="en-US" sz="3000" dirty="0" smtClean="0"/>
              <a:t>engage students in habitat restoration in their watershed.</a:t>
            </a:r>
          </a:p>
          <a:p>
            <a:pPr marL="457200" indent="-457200">
              <a:buFont typeface="Arial"/>
              <a:buChar char="•"/>
            </a:pPr>
            <a:r>
              <a:rPr lang="en-US" sz="3000" dirty="0" smtClean="0"/>
              <a:t>Match </a:t>
            </a:r>
            <a:r>
              <a:rPr lang="en-US" sz="3000" dirty="0"/>
              <a:t>students with ethnically, socially, and culturally diverse mentors from the agriculture </a:t>
            </a:r>
            <a:r>
              <a:rPr lang="en-US" sz="3000" dirty="0" smtClean="0"/>
              <a:t>and environmental </a:t>
            </a:r>
            <a:r>
              <a:rPr lang="en-US" sz="3000" dirty="0"/>
              <a:t>science </a:t>
            </a:r>
            <a:r>
              <a:rPr lang="en-US" sz="3000" dirty="0" smtClean="0"/>
              <a:t>fields.</a:t>
            </a:r>
          </a:p>
          <a:p>
            <a:pPr marL="457200" indent="-457200">
              <a:buFont typeface="Arial"/>
              <a:buChar char="•"/>
            </a:pPr>
            <a:r>
              <a:rPr lang="en-US" sz="3000" dirty="0" smtClean="0"/>
              <a:t>Bring together students and adults from diverse ethnic and cultural backgrounds who work successfully as a team toward a common goal.</a:t>
            </a:r>
          </a:p>
          <a:p>
            <a:pPr marL="457200" indent="-457200">
              <a:buFont typeface="Arial"/>
              <a:buChar char="•"/>
            </a:pPr>
            <a:r>
              <a:rPr lang="en-US" sz="3000" dirty="0" smtClean="0"/>
              <a:t>Give students the opportunity to channel their sense of caring for the environment into action that makes a positive difference on the ground and in their communities</a:t>
            </a:r>
          </a:p>
          <a:p>
            <a:pPr marL="457200" lvl="0" indent="-457200">
              <a:buFont typeface="Arial"/>
              <a:buChar char="•"/>
            </a:pPr>
            <a:r>
              <a:rPr lang="en-US" sz="3200" dirty="0"/>
              <a:t>Show students and the community how to enjoy a productive yet sustainable </a:t>
            </a:r>
            <a:endParaRPr lang="en-US" sz="3200" dirty="0" smtClean="0"/>
          </a:p>
          <a:p>
            <a:pPr lvl="0"/>
            <a:r>
              <a:rPr lang="en-US" sz="3200" dirty="0"/>
              <a:t> </a:t>
            </a:r>
            <a:r>
              <a:rPr lang="en-US" sz="3200" dirty="0" smtClean="0"/>
              <a:t>    relationship </a:t>
            </a:r>
            <a:r>
              <a:rPr lang="en-US" sz="3200" dirty="0"/>
              <a:t>with the </a:t>
            </a:r>
            <a:r>
              <a:rPr lang="en-US" sz="3200" dirty="0" smtClean="0"/>
              <a:t>land, </a:t>
            </a:r>
          </a:p>
          <a:p>
            <a:pPr lvl="0"/>
            <a:r>
              <a:rPr lang="en-US" sz="3200" dirty="0"/>
              <a:t> </a:t>
            </a:r>
            <a:r>
              <a:rPr lang="en-US" sz="3200" dirty="0" smtClean="0"/>
              <a:t>    resources </a:t>
            </a:r>
            <a:r>
              <a:rPr lang="en-US" sz="3200" dirty="0"/>
              <a:t>and wildlife</a:t>
            </a:r>
            <a:r>
              <a:rPr lang="en-US" sz="3200" dirty="0" smtClean="0"/>
              <a:t>.</a:t>
            </a:r>
            <a:endParaRPr lang="en-US" sz="3000" dirty="0" smtClean="0"/>
          </a:p>
          <a:p>
            <a:pPr marL="457200" lvl="0" indent="-457200">
              <a:buFont typeface="Arial"/>
              <a:buChar char="•"/>
            </a:pPr>
            <a:r>
              <a:rPr lang="en-US" sz="3200" dirty="0"/>
              <a:t>Launch students on paths </a:t>
            </a:r>
            <a:endParaRPr lang="en-US" sz="3200" dirty="0" smtClean="0"/>
          </a:p>
          <a:p>
            <a:pPr lvl="0"/>
            <a:r>
              <a:rPr lang="en-US" sz="3200" dirty="0"/>
              <a:t> </a:t>
            </a:r>
            <a:r>
              <a:rPr lang="en-US" sz="3200" dirty="0" smtClean="0"/>
              <a:t>    of </a:t>
            </a:r>
            <a:r>
              <a:rPr lang="en-US" sz="3200" dirty="0"/>
              <a:t>lifelong learning, </a:t>
            </a:r>
            <a:r>
              <a:rPr lang="en-US" sz="3200" dirty="0" smtClean="0"/>
              <a:t>particularly</a:t>
            </a:r>
          </a:p>
          <a:p>
            <a:pPr lvl="0"/>
            <a:r>
              <a:rPr lang="en-US" sz="3200" dirty="0" smtClean="0"/>
              <a:t>     encouraging </a:t>
            </a:r>
            <a:r>
              <a:rPr lang="en-US" sz="3200" dirty="0"/>
              <a:t>students to </a:t>
            </a:r>
            <a:endParaRPr lang="en-US" sz="3200" dirty="0" smtClean="0"/>
          </a:p>
          <a:p>
            <a:pPr lvl="0"/>
            <a:r>
              <a:rPr lang="en-US" sz="3200" dirty="0" smtClean="0"/>
              <a:t>     continue </a:t>
            </a:r>
            <a:r>
              <a:rPr lang="en-US" sz="3200" dirty="0"/>
              <a:t>their educations </a:t>
            </a:r>
            <a:endParaRPr lang="en-US" sz="3200" dirty="0" smtClean="0"/>
          </a:p>
          <a:p>
            <a:pPr lvl="0"/>
            <a:r>
              <a:rPr lang="en-US" sz="3200" dirty="0" smtClean="0"/>
              <a:t>     after </a:t>
            </a:r>
            <a:r>
              <a:rPr lang="en-US" sz="3200" dirty="0"/>
              <a:t>high school.</a:t>
            </a:r>
          </a:p>
          <a:p>
            <a:pPr marL="457200" indent="-457200">
              <a:buFont typeface="Arial"/>
              <a:buChar char="•"/>
            </a:pPr>
            <a:endParaRPr lang="en-US" sz="3000" dirty="0" smtClean="0"/>
          </a:p>
          <a:p>
            <a:pPr marL="457200" indent="-457200">
              <a:buFont typeface="Arial"/>
              <a:buChar char="•"/>
            </a:pPr>
            <a:endParaRPr lang="en-US" sz="3000" dirty="0" smtClean="0"/>
          </a:p>
          <a:p>
            <a:pPr marL="457200" indent="-457200">
              <a:buFont typeface="Arial"/>
              <a:buChar char="•"/>
            </a:pPr>
            <a:endParaRPr lang="en-US" sz="3000" dirty="0" smtClean="0"/>
          </a:p>
        </p:txBody>
      </p:sp>
      <p:sp>
        <p:nvSpPr>
          <p:cNvPr id="1099" name="AutoShape 507"/>
          <p:cNvSpPr>
            <a:spLocks noChangeArrowheads="1"/>
          </p:cNvSpPr>
          <p:nvPr/>
        </p:nvSpPr>
        <p:spPr bwMode="auto">
          <a:xfrm>
            <a:off x="955188" y="642708"/>
            <a:ext cx="3912129" cy="3600867"/>
          </a:xfrm>
          <a:prstGeom prst="roundRect">
            <a:avLst>
              <a:gd name="adj" fmla="val 16667"/>
            </a:avLst>
          </a:prstGeom>
          <a:solidFill>
            <a:schemeClr val="bg1"/>
          </a:solidFill>
          <a:ln w="28575">
            <a:solidFill>
              <a:schemeClr val="tx1"/>
            </a:solidFill>
            <a:round/>
            <a:headEnd/>
            <a:tailEnd/>
          </a:ln>
        </p:spPr>
        <p:txBody>
          <a:bodyPr wrap="none" anchor="ctr"/>
          <a:lstStyle/>
          <a:p>
            <a:pPr algn="ctr" defTabSz="3135313"/>
            <a:r>
              <a:rPr lang="en-US" sz="2100" dirty="0"/>
              <a:t>OPTIONAL</a:t>
            </a:r>
            <a:br>
              <a:rPr lang="en-US" sz="2100" dirty="0"/>
            </a:br>
            <a:r>
              <a:rPr lang="en-US" sz="2100" dirty="0"/>
              <a:t>LOGO HERE</a:t>
            </a:r>
          </a:p>
        </p:txBody>
      </p:sp>
      <p:pic>
        <p:nvPicPr>
          <p:cNvPr id="4" name="Picture 3" descr="clbl rgb sm.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574" y="796643"/>
            <a:ext cx="3232355" cy="3277881"/>
          </a:xfrm>
          <a:prstGeom prst="rect">
            <a:avLst/>
          </a:prstGeom>
        </p:spPr>
      </p:pic>
      <p:sp>
        <p:nvSpPr>
          <p:cNvPr id="72" name="AutoShape 507"/>
          <p:cNvSpPr>
            <a:spLocks noChangeArrowheads="1"/>
          </p:cNvSpPr>
          <p:nvPr/>
        </p:nvSpPr>
        <p:spPr bwMode="auto">
          <a:xfrm>
            <a:off x="39976293" y="153936"/>
            <a:ext cx="2895073" cy="4435995"/>
          </a:xfrm>
          <a:prstGeom prst="roundRect">
            <a:avLst>
              <a:gd name="adj" fmla="val 16667"/>
            </a:avLst>
          </a:prstGeom>
          <a:solidFill>
            <a:schemeClr val="bg1"/>
          </a:solidFill>
          <a:ln w="28575">
            <a:solidFill>
              <a:schemeClr val="tx1"/>
            </a:solidFill>
            <a:round/>
            <a:headEnd/>
            <a:tailEnd/>
          </a:ln>
        </p:spPr>
        <p:txBody>
          <a:bodyPr wrap="none" anchor="ctr"/>
          <a:lstStyle/>
          <a:p>
            <a:pPr algn="ctr" defTabSz="3135313"/>
            <a:r>
              <a:rPr lang="en-US" sz="2100" dirty="0"/>
              <a:t>OPTIONAL</a:t>
            </a:r>
            <a:br>
              <a:rPr lang="en-US" sz="2100" dirty="0"/>
            </a:br>
            <a:r>
              <a:rPr lang="en-US" sz="2100" dirty="0"/>
              <a:t>LOGO HERE</a:t>
            </a:r>
          </a:p>
        </p:txBody>
      </p:sp>
      <p:pic>
        <p:nvPicPr>
          <p:cNvPr id="5" name="Picture 4" descr="SLEWS logo bw.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9100" y="6218238"/>
            <a:ext cx="7644384" cy="3212592"/>
          </a:xfrm>
          <a:prstGeom prst="rect">
            <a:avLst/>
          </a:prstGeom>
        </p:spPr>
      </p:pic>
      <p:sp>
        <p:nvSpPr>
          <p:cNvPr id="7" name="TextBox 6"/>
          <p:cNvSpPr txBox="1"/>
          <p:nvPr/>
        </p:nvSpPr>
        <p:spPr>
          <a:xfrm>
            <a:off x="33078738" y="26857261"/>
            <a:ext cx="9982200" cy="5093702"/>
          </a:xfrm>
          <a:prstGeom prst="rect">
            <a:avLst/>
          </a:prstGeom>
          <a:noFill/>
        </p:spPr>
        <p:txBody>
          <a:bodyPr wrap="square" rtlCol="0">
            <a:spAutoFit/>
          </a:bodyPr>
          <a:lstStyle/>
          <a:p>
            <a:pPr marL="457200"/>
            <a:r>
              <a:rPr lang="en-US" sz="3200" b="1" dirty="0" smtClean="0"/>
              <a:t>Stephanie Turnipseed</a:t>
            </a:r>
          </a:p>
          <a:p>
            <a:pPr marL="457200"/>
            <a:r>
              <a:rPr lang="en-US" dirty="0" smtClean="0"/>
              <a:t>Napa SLEWS Coordinator </a:t>
            </a:r>
          </a:p>
          <a:p>
            <a:pPr marL="457200"/>
            <a:r>
              <a:rPr lang="en-US" dirty="0" smtClean="0"/>
              <a:t>Napa County Resource Conservation District</a:t>
            </a:r>
          </a:p>
          <a:p>
            <a:pPr marL="457200"/>
            <a:r>
              <a:rPr lang="cs-CZ" dirty="0"/>
              <a:t>707-252-4188 </a:t>
            </a:r>
            <a:r>
              <a:rPr lang="cs-CZ" dirty="0" err="1"/>
              <a:t>ext</a:t>
            </a:r>
            <a:r>
              <a:rPr lang="cs-CZ" dirty="0"/>
              <a:t> 111</a:t>
            </a:r>
            <a:endParaRPr lang="en-US" dirty="0"/>
          </a:p>
          <a:p>
            <a:pPr marL="457200"/>
            <a:r>
              <a:rPr lang="en-US" dirty="0"/>
              <a:t>steph@</a:t>
            </a:r>
            <a:r>
              <a:rPr lang="en-US" dirty="0" smtClean="0"/>
              <a:t>naparcd.org</a:t>
            </a:r>
          </a:p>
          <a:p>
            <a:pPr marL="457200"/>
            <a:endParaRPr lang="en-US" dirty="0" smtClean="0"/>
          </a:p>
          <a:p>
            <a:pPr marL="457200"/>
            <a:r>
              <a:rPr lang="en-US" sz="3200" b="1" dirty="0" smtClean="0"/>
              <a:t>Nina Suzuki</a:t>
            </a:r>
            <a:endParaRPr lang="en-US" sz="3200" b="1" dirty="0"/>
          </a:p>
          <a:p>
            <a:pPr marL="457200"/>
            <a:r>
              <a:rPr lang="en-US" dirty="0"/>
              <a:t>SLEWS Program Director</a:t>
            </a:r>
          </a:p>
          <a:p>
            <a:pPr marL="457200"/>
            <a:r>
              <a:rPr lang="en-US" dirty="0" smtClean="0"/>
              <a:t>Center for Land-Based Learning</a:t>
            </a:r>
          </a:p>
          <a:p>
            <a:pPr marL="457200"/>
            <a:r>
              <a:rPr lang="en-US" dirty="0" smtClean="0"/>
              <a:t>530.795.1544</a:t>
            </a:r>
          </a:p>
          <a:p>
            <a:pPr marL="457200"/>
            <a:r>
              <a:rPr lang="en-US" dirty="0" smtClean="0"/>
              <a:t>nina@landbasedlearning.org</a:t>
            </a:r>
          </a:p>
        </p:txBody>
      </p:sp>
      <p:pic>
        <p:nvPicPr>
          <p:cNvPr id="3" name="Picture 2" descr="field_day_1.jpg"/>
          <p:cNvPicPr>
            <a:picLocks noChangeAspect="1"/>
          </p:cNvPicPr>
          <p:nvPr/>
        </p:nvPicPr>
        <p:blipFill rotWithShape="1">
          <a:blip r:embed="rId5" cstate="print">
            <a:extLst>
              <a:ext uri="{28A0092B-C50C-407E-A947-70E740481C1C}">
                <a14:useLocalDpi xmlns:a14="http://schemas.microsoft.com/office/drawing/2010/main" val="0"/>
              </a:ext>
            </a:extLst>
          </a:blip>
          <a:srcRect l="7848" t="10679" r="9774" b="10514"/>
          <a:stretch/>
        </p:blipFill>
        <p:spPr>
          <a:xfrm>
            <a:off x="11725686" y="13147676"/>
            <a:ext cx="4755739" cy="35909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text_box_photo.jpg"/>
          <p:cNvPicPr>
            <a:picLocks noChangeAspect="1"/>
          </p:cNvPicPr>
          <p:nvPr/>
        </p:nvPicPr>
        <p:blipFill rotWithShape="1">
          <a:blip r:embed="rId6">
            <a:extLst>
              <a:ext uri="{28A0092B-C50C-407E-A947-70E740481C1C}">
                <a14:useLocalDpi xmlns:a14="http://schemas.microsoft.com/office/drawing/2010/main" val="0"/>
              </a:ext>
            </a:extLst>
          </a:blip>
          <a:srcRect l="7280" t="13027" r="19779" b="5747"/>
          <a:stretch/>
        </p:blipFill>
        <p:spPr>
          <a:xfrm>
            <a:off x="16768762" y="14097000"/>
            <a:ext cx="4537075" cy="36628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2" name="Text Box 389"/>
          <p:cNvSpPr txBox="1">
            <a:spLocks noChangeArrowheads="1"/>
          </p:cNvSpPr>
          <p:nvPr/>
        </p:nvSpPr>
        <p:spPr bwMode="auto">
          <a:xfrm>
            <a:off x="11490325" y="18554459"/>
            <a:ext cx="9982200" cy="13849945"/>
          </a:xfrm>
          <a:prstGeom prst="rect">
            <a:avLst/>
          </a:prstGeom>
          <a:noFill/>
          <a:ln w="9525">
            <a:noFill/>
            <a:miter lim="800000"/>
            <a:headEnd/>
            <a:tailEnd/>
          </a:ln>
        </p:spPr>
        <p:txBody>
          <a:bodyPr lIns="457200" tIns="457200" rIns="457200" bIns="457200">
            <a:spAutoFit/>
          </a:bodyPr>
          <a:lstStyle/>
          <a:p>
            <a:r>
              <a:rPr lang="en-US" sz="3000" dirty="0"/>
              <a:t>Collaboration - Collaboration among restoration partners, teachers, students and landowners is essential to our program success, both on the ground and in the classroom. We bring our stakeholders together to plan and implement effective and engaging projects, evaluate the program, and celebrate our accomplishments. This approach allows new program participants to contribute their energy and ideas while benefiting from the experience of others. Our reputation for implementing high quality habitat restoration projects with high school students continues to attract more partners, landowners and teachers to the program. As a result, the network of organizations and individuals it takes to run the program effectively continues to grow, as does our impact geographically.</a:t>
            </a:r>
          </a:p>
          <a:p>
            <a:r>
              <a:rPr lang="en-US" sz="3000" dirty="0"/>
              <a:t> </a:t>
            </a:r>
          </a:p>
          <a:p>
            <a:r>
              <a:rPr lang="en-US" sz="3000" dirty="0"/>
              <a:t>Mentoring – We recruit community volunteers and professionals from partner organizations to serve as mentors for participating students at all of their field days, allowing the students to work and learn alongside natural resource professionals. A 5:1 student to mentor ratio on all projects ensures the highest possible quality of our projects and the best possible experience for our students.</a:t>
            </a:r>
          </a:p>
          <a:p>
            <a:r>
              <a:rPr lang="en-US" sz="3000" dirty="0"/>
              <a:t> </a:t>
            </a:r>
          </a:p>
          <a:p>
            <a:r>
              <a:rPr lang="en-US" sz="3000" dirty="0"/>
              <a:t>Enrichment – Although the focus of the student field days is on the restoration project, we enrich the restoration experience for our students by integrating project work with teambuilding, hands-on learning and reflection. The SLEWS Program provides standards-based science curriculum for the classroom that prepares students for and follows up from SLEWS field day activities.</a:t>
            </a:r>
          </a:p>
        </p:txBody>
      </p:sp>
      <p:sp>
        <p:nvSpPr>
          <p:cNvPr id="33" name="Text Box 437"/>
          <p:cNvSpPr txBox="1">
            <a:spLocks noChangeArrowheads="1"/>
          </p:cNvSpPr>
          <p:nvPr/>
        </p:nvSpPr>
        <p:spPr bwMode="auto">
          <a:xfrm>
            <a:off x="33078738" y="5626099"/>
            <a:ext cx="9982200" cy="579437"/>
          </a:xfrm>
          <a:prstGeom prst="rect">
            <a:avLst/>
          </a:prstGeom>
          <a:solidFill>
            <a:schemeClr val="accent2"/>
          </a:solidFill>
          <a:ln w="9525">
            <a:noFill/>
            <a:miter lim="800000"/>
            <a:headEnd/>
            <a:tailEnd/>
          </a:ln>
        </p:spPr>
        <p:txBody>
          <a:bodyPr lIns="91267" tIns="45624" rIns="91267" bIns="45624">
            <a:spAutoFit/>
          </a:bodyPr>
          <a:lstStyle/>
          <a:p>
            <a:pPr algn="ctr" eaLnBrk="0" hangingPunct="0">
              <a:spcBef>
                <a:spcPct val="50000"/>
              </a:spcBef>
            </a:pPr>
            <a:r>
              <a:rPr lang="en-US" sz="3200" b="1" dirty="0" smtClean="0">
                <a:solidFill>
                  <a:srgbClr val="F8F8F8"/>
                </a:solidFill>
              </a:rPr>
              <a:t>Next Steps</a:t>
            </a:r>
            <a:endParaRPr lang="en-US" sz="3200" b="1" dirty="0">
              <a:solidFill>
                <a:srgbClr val="F8F8F8"/>
              </a:solidFill>
            </a:endParaRPr>
          </a:p>
        </p:txBody>
      </p:sp>
      <p:pic>
        <p:nvPicPr>
          <p:cNvPr id="10" name="Picture 9" descr="IMG_0338-1112546543-O.jpg"/>
          <p:cNvPicPr>
            <a:picLocks noChangeAspect="1"/>
          </p:cNvPicPr>
          <p:nvPr/>
        </p:nvPicPr>
        <p:blipFill rotWithShape="1">
          <a:blip r:embed="rId7" cstate="print">
            <a:extLst>
              <a:ext uri="{28A0092B-C50C-407E-A947-70E740481C1C}">
                <a14:useLocalDpi xmlns:a14="http://schemas.microsoft.com/office/drawing/2010/main" val="0"/>
              </a:ext>
            </a:extLst>
          </a:blip>
          <a:srcRect l="15294"/>
          <a:stretch/>
        </p:blipFill>
        <p:spPr>
          <a:xfrm>
            <a:off x="22659975" y="27677813"/>
            <a:ext cx="4578346" cy="3452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descr="IMG_0369-1112547042-O.jpg"/>
          <p:cNvPicPr>
            <a:picLocks noChangeAspect="1"/>
          </p:cNvPicPr>
          <p:nvPr/>
        </p:nvPicPr>
        <p:blipFill rotWithShape="1">
          <a:blip r:embed="rId8" cstate="print">
            <a:extLst>
              <a:ext uri="{28A0092B-C50C-407E-A947-70E740481C1C}">
                <a14:useLocalDpi xmlns:a14="http://schemas.microsoft.com/office/drawing/2010/main" val="0"/>
              </a:ext>
            </a:extLst>
          </a:blip>
          <a:srcRect l="9892" t="16026" r="10563"/>
          <a:stretch/>
        </p:blipFill>
        <p:spPr>
          <a:xfrm>
            <a:off x="27451439" y="28112747"/>
            <a:ext cx="4566324" cy="3213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37275" y="28076033"/>
            <a:ext cx="4252913" cy="31896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123484" y="16120822"/>
            <a:ext cx="4694236" cy="35206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375601" y="15328576"/>
            <a:ext cx="4486274" cy="35623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Rectangle 12"/>
          <p:cNvSpPr/>
          <p:nvPr/>
        </p:nvSpPr>
        <p:spPr>
          <a:xfrm>
            <a:off x="33375601" y="6707400"/>
            <a:ext cx="9495766" cy="9325630"/>
          </a:xfrm>
          <a:prstGeom prst="rect">
            <a:avLst/>
          </a:prstGeom>
        </p:spPr>
        <p:txBody>
          <a:bodyPr wrap="square">
            <a:spAutoFit/>
          </a:bodyPr>
          <a:lstStyle/>
          <a:p>
            <a:pPr defTabSz="4389438" eaLnBrk="0" hangingPunct="0"/>
            <a:r>
              <a:rPr lang="en-US" sz="3000" dirty="0" smtClean="0"/>
              <a:t>The 2011-2012 SLEWS year looks very exciting!  For the first time in Napa, three high school classes will be participating in the program.  The participating schools will be: Napa High School, Justin Siena High School, and St. Helena High School.  </a:t>
            </a:r>
          </a:p>
          <a:p>
            <a:pPr defTabSz="4389438" eaLnBrk="0" hangingPunct="0"/>
            <a:endParaRPr lang="en-US" sz="3000" dirty="0"/>
          </a:p>
          <a:p>
            <a:pPr defTabSz="4389438" eaLnBrk="0" hangingPunct="0"/>
            <a:r>
              <a:rPr lang="en-US" sz="3000" dirty="0" smtClean="0"/>
              <a:t>Through a new partnership with The Land Trust of Napa County, the students will be working at the Archer Taylor and Wantrup Preserves on their SLEWS field days.  Students will be  participating in many unique activities, including: trail building and maintenance, removal of invasive plant species, and planting of native species. The Land Trust properties will be an excellent outdoor classroom setting in which to teach the students about local ecology and resource conservation.   </a:t>
            </a:r>
          </a:p>
          <a:p>
            <a:pPr defTabSz="4389438" eaLnBrk="0" hangingPunct="0"/>
            <a:endParaRPr lang="en-US" sz="3000" dirty="0"/>
          </a:p>
          <a:p>
            <a:pPr defTabSz="4389438" eaLnBrk="0" hangingPunct="0"/>
            <a:r>
              <a:rPr lang="en-US" sz="3000" dirty="0" smtClean="0"/>
              <a:t>Funding for next year’s program has generously been provided by Friends of the Napa River, the Jack L. Davies Napa Valley Agricultural Land Preservation Fund, </a:t>
            </a:r>
            <a:r>
              <a:rPr lang="en-US" sz="3000" dirty="0" smtClean="0"/>
              <a:t>the Hess Collection Winery and </a:t>
            </a:r>
            <a:r>
              <a:rPr lang="en-US" sz="3000" dirty="0" smtClean="0"/>
              <a:t>the North Bay Watershed Association.</a:t>
            </a:r>
          </a:p>
          <a:p>
            <a:pPr defTabSz="4389438" eaLnBrk="0" hangingPunct="0"/>
            <a:endParaRPr lang="en-US" sz="3000" dirty="0"/>
          </a:p>
          <a:p>
            <a:pPr defTabSz="4389438" eaLnBrk="0" hangingPunct="0"/>
            <a:endParaRPr lang="en-US" sz="3000" dirty="0"/>
          </a:p>
        </p:txBody>
      </p:sp>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857708" y="9455457"/>
            <a:ext cx="5160055" cy="7654316"/>
          </a:xfrm>
          <a:prstGeom prst="rect">
            <a:avLst/>
          </a:prstGeom>
        </p:spPr>
      </p:pic>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575738" y="359958"/>
            <a:ext cx="1696181" cy="402394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1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2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2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10742</TotalTime>
  <Words>881</Words>
  <Application>Microsoft Office PowerPoint</Application>
  <PresentationFormat>Custom</PresentationFormat>
  <Paragraphs>101</Paragraphs>
  <Slides>1</Slides>
  <Notes>1</Notes>
  <HiddenSlides>0</HiddenSlides>
  <MMClips>0</MMClips>
  <ScaleCrop>false</ScaleCrop>
  <HeadingPairs>
    <vt:vector size="4" baseType="variant">
      <vt:variant>
        <vt:lpstr>Theme</vt:lpstr>
      </vt:variant>
      <vt:variant>
        <vt:i4>3</vt:i4>
      </vt:variant>
      <vt:variant>
        <vt:lpstr>Slide Titles</vt:lpstr>
      </vt:variant>
      <vt:variant>
        <vt:i4>1</vt:i4>
      </vt:variant>
    </vt:vector>
  </HeadingPairs>
  <TitlesOfParts>
    <vt:vector size="4" baseType="lpstr">
      <vt:lpstr>Custom Design</vt:lpstr>
      <vt:lpstr>1_Custom Design</vt:lpstr>
      <vt:lpstr>2_Custom Design</vt:lpstr>
      <vt:lpstr>PowerPoint Presentation</vt:lpstr>
    </vt:vector>
  </TitlesOfParts>
  <Company>www.PosterPresentations.com</Company>
  <LinksUpToDate>false</LinksUpToDate>
  <SharedDoc>false</SharedDoc>
  <HyperlinkBase>http://www.posterpresentations.com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48x36 Poster Template</dc:title>
  <dc:subject>Free PowerPoint poster templates</dc:subject>
  <dc:creator>A. Kotoulas</dc:creator>
  <cp:keywords>poster presentation, poster design, poster template</cp:keywords>
  <dc:description>Non-authorized printing of this poster template by any commercial printing service other than PosterPresentations.com is strictly prohibited._x000d_
Non-profit educational printing centers are exempt._x000d_
To obtain printing authorization call:_x000d_
1.866.649.3004_x000d_
_x000d_
© 2007 Canterbury Media Services, Inc</dc:description>
  <cp:lastModifiedBy>Stephanie Turnipseed</cp:lastModifiedBy>
  <cp:revision>251</cp:revision>
  <dcterms:created xsi:type="dcterms:W3CDTF">2005-05-18T01:24:28Z</dcterms:created>
  <dcterms:modified xsi:type="dcterms:W3CDTF">2011-05-24T15:52:11Z</dcterms:modified>
  <cp:category>Powerpoint poster templates</cp:category>
</cp:coreProperties>
</file>